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800" r:id="rId2"/>
    <p:sldMasterId id="2147483812" r:id="rId3"/>
    <p:sldMasterId id="2147483914" r:id="rId4"/>
  </p:sldMasterIdLst>
  <p:notesMasterIdLst>
    <p:notesMasterId r:id="rId54"/>
  </p:notesMasterIdLst>
  <p:sldIdLst>
    <p:sldId id="550" r:id="rId5"/>
    <p:sldId id="600" r:id="rId6"/>
    <p:sldId id="601" r:id="rId7"/>
    <p:sldId id="562" r:id="rId8"/>
    <p:sldId id="602" r:id="rId9"/>
    <p:sldId id="565" r:id="rId10"/>
    <p:sldId id="603" r:id="rId11"/>
    <p:sldId id="566" r:id="rId12"/>
    <p:sldId id="567" r:id="rId13"/>
    <p:sldId id="272" r:id="rId14"/>
    <p:sldId id="569" r:id="rId15"/>
    <p:sldId id="570" r:id="rId16"/>
    <p:sldId id="714" r:id="rId17"/>
    <p:sldId id="604" r:id="rId18"/>
    <p:sldId id="610" r:id="rId19"/>
    <p:sldId id="611" r:id="rId20"/>
    <p:sldId id="612" r:id="rId21"/>
    <p:sldId id="715" r:id="rId22"/>
    <p:sldId id="716" r:id="rId23"/>
    <p:sldId id="262" r:id="rId24"/>
    <p:sldId id="718" r:id="rId25"/>
    <p:sldId id="719" r:id="rId26"/>
    <p:sldId id="720" r:id="rId27"/>
    <p:sldId id="721" r:id="rId28"/>
    <p:sldId id="606" r:id="rId29"/>
    <p:sldId id="723" r:id="rId30"/>
    <p:sldId id="257" r:id="rId31"/>
    <p:sldId id="263" r:id="rId32"/>
    <p:sldId id="264" r:id="rId33"/>
    <p:sldId id="266" r:id="rId34"/>
    <p:sldId id="260" r:id="rId35"/>
    <p:sldId id="729" r:id="rId36"/>
    <p:sldId id="722" r:id="rId37"/>
    <p:sldId id="730" r:id="rId38"/>
    <p:sldId id="258" r:id="rId39"/>
    <p:sldId id="261" r:id="rId40"/>
    <p:sldId id="259" r:id="rId41"/>
    <p:sldId id="724" r:id="rId42"/>
    <p:sldId id="725" r:id="rId43"/>
    <p:sldId id="595" r:id="rId44"/>
    <p:sldId id="283" r:id="rId45"/>
    <p:sldId id="596" r:id="rId46"/>
    <p:sldId id="731" r:id="rId47"/>
    <p:sldId id="592" r:id="rId48"/>
    <p:sldId id="599" r:id="rId49"/>
    <p:sldId id="727" r:id="rId50"/>
    <p:sldId id="726" r:id="rId51"/>
    <p:sldId id="552" r:id="rId52"/>
    <p:sldId id="294" r:id="rId53"/>
  </p:sldIdLst>
  <p:sldSz cx="9144000" cy="6858000" type="screen4x3"/>
  <p:notesSz cx="7102475" cy="9388475"/>
  <p:embeddedFontLst>
    <p:embeddedFont>
      <p:font typeface="Calibri" panose="020F0502020204030204" pitchFamily="34" charset="0"/>
      <p:regular r:id="rId55"/>
      <p:bold r:id="rId56"/>
      <p:italic r:id="rId57"/>
      <p:boldItalic r:id="rId58"/>
    </p:embeddedFont>
    <p:embeddedFont>
      <p:font typeface="Lato" panose="020F0502020204030203" pitchFamily="34" charset="0"/>
      <p:regular r:id="rId59"/>
      <p:bold r:id="rId60"/>
      <p:italic r:id="rId61"/>
      <p:boldItalic r:id="rId62"/>
    </p:embeddedFont>
    <p:embeddedFont>
      <p:font typeface="Merriweather" panose="00000500000000000000" pitchFamily="2" charset="0"/>
      <p:regular r:id="rId63"/>
      <p:bold r:id="rId64"/>
      <p:italic r:id="rId65"/>
      <p:boldItalic r:id="rId66"/>
    </p:embeddedFont>
    <p:embeddedFont>
      <p:font typeface="Myriad Web Pro" panose="020B0604020202020204" charset="0"/>
      <p:regular r:id="rId67"/>
      <p:bold r:id="rId68"/>
      <p: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u-Fang Chou" initials="CF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6394" autoAdjust="0"/>
  </p:normalViewPr>
  <p:slideViewPr>
    <p:cSldViewPr>
      <p:cViewPr varScale="1">
        <p:scale>
          <a:sx n="59" d="100"/>
          <a:sy n="59" d="100"/>
        </p:scale>
        <p:origin x="1524" y="60"/>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7.3</c:v>
                </c:pt>
                <c:pt idx="1">
                  <c:v>8.3000000000000007</c:v>
                </c:pt>
                <c:pt idx="2">
                  <c:v>7.5</c:v>
                </c:pt>
                <c:pt idx="3">
                  <c:v>5.8</c:v>
                </c:pt>
                <c:pt idx="4">
                  <c:v>12.4</c:v>
                </c:pt>
                <c:pt idx="5">
                  <c:v>7.6</c:v>
                </c:pt>
                <c:pt idx="6">
                  <c:v>7.1</c:v>
                </c:pt>
                <c:pt idx="7">
                  <c:v>10.1</c:v>
                </c:pt>
                <c:pt idx="8">
                  <c:v>6</c:v>
                </c:pt>
              </c:numCache>
            </c:numRef>
          </c:val>
          <c:extLst>
            <c:ext xmlns:c16="http://schemas.microsoft.com/office/drawing/2014/chart" uri="{C3380CC4-5D6E-409C-BE32-E72D297353CC}">
              <c16:uniqueId val="{00000000-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37</c:v>
                </c:pt>
                <c:pt idx="1">
                  <c:v>41</c:v>
                </c:pt>
                <c:pt idx="2">
                  <c:v>35</c:v>
                </c:pt>
                <c:pt idx="3">
                  <c:v>28</c:v>
                </c:pt>
                <c:pt idx="4">
                  <c:v>53</c:v>
                </c:pt>
                <c:pt idx="5">
                  <c:v>35</c:v>
                </c:pt>
                <c:pt idx="6">
                  <c:v>48</c:v>
                </c:pt>
                <c:pt idx="7">
                  <c:v>38</c:v>
                </c:pt>
                <c:pt idx="8">
                  <c:v>34</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Sheet1!$C$2:$C$10</c:f>
              <c:numCache>
                <c:formatCode>General</c:formatCode>
                <c:ptCount val="9"/>
                <c:pt idx="0">
                  <c:v>17</c:v>
                </c:pt>
                <c:pt idx="1">
                  <c:v>20</c:v>
                </c:pt>
                <c:pt idx="2">
                  <c:v>19</c:v>
                </c:pt>
                <c:pt idx="3">
                  <c:v>15</c:v>
                </c:pt>
                <c:pt idx="4">
                  <c:v>20</c:v>
                </c:pt>
                <c:pt idx="5">
                  <c:v>16</c:v>
                </c:pt>
                <c:pt idx="6">
                  <c:v>16</c:v>
                </c:pt>
                <c:pt idx="7">
                  <c:v>15</c:v>
                </c:pt>
                <c:pt idx="8">
                  <c:v>17</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6543515970539"/>
          <c:y val="0.13567944250871078"/>
          <c:w val="0.85407527994986787"/>
          <c:h val="0.62628348285732582"/>
        </c:manualLayout>
      </c:layout>
      <c:barChart>
        <c:barDir val="col"/>
        <c:grouping val="clustered"/>
        <c:varyColors val="0"/>
        <c:ser>
          <c:idx val="0"/>
          <c:order val="0"/>
          <c:tx>
            <c:strRef>
              <c:f>Sheet1!$B$1</c:f>
              <c:strCache>
                <c:ptCount val="1"/>
                <c:pt idx="0">
                  <c:v>Vision 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Stroke</c:v>
                </c:pt>
                <c:pt idx="1">
                  <c:v>Heart Attack</c:v>
                </c:pt>
                <c:pt idx="2">
                  <c:v>Diabetes</c:v>
                </c:pt>
                <c:pt idx="3">
                  <c:v>Depression</c:v>
                </c:pt>
                <c:pt idx="4">
                  <c:v>Hearing Impairment</c:v>
                </c:pt>
              </c:strCache>
            </c:strRef>
          </c:cat>
          <c:val>
            <c:numRef>
              <c:f>Sheet1!$B$2:$B$6</c:f>
              <c:numCache>
                <c:formatCode>General</c:formatCode>
                <c:ptCount val="5"/>
                <c:pt idx="0">
                  <c:v>16.899999999999999</c:v>
                </c:pt>
                <c:pt idx="1">
                  <c:v>17.2</c:v>
                </c:pt>
                <c:pt idx="2">
                  <c:v>36.4</c:v>
                </c:pt>
                <c:pt idx="3">
                  <c:v>26.9</c:v>
                </c:pt>
                <c:pt idx="4">
                  <c:v>33.299999999999997</c:v>
                </c:pt>
              </c:numCache>
            </c:numRef>
          </c:val>
          <c:extLst>
            <c:ext xmlns:c16="http://schemas.microsoft.com/office/drawing/2014/chart" uri="{C3380CC4-5D6E-409C-BE32-E72D297353CC}">
              <c16:uniqueId val="{00000000-0F1A-4B05-8E2E-545F9BB157E8}"/>
            </c:ext>
          </c:extLst>
        </c:ser>
        <c:ser>
          <c:idx val="1"/>
          <c:order val="1"/>
          <c:tx>
            <c:strRef>
              <c:f>Sheet1!$C$1</c:f>
              <c:strCache>
                <c:ptCount val="1"/>
                <c:pt idx="0">
                  <c:v>No Vision Loss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Stroke</c:v>
                </c:pt>
                <c:pt idx="1">
                  <c:v>Heart Attack</c:v>
                </c:pt>
                <c:pt idx="2">
                  <c:v>Diabetes</c:v>
                </c:pt>
                <c:pt idx="3">
                  <c:v>Depression</c:v>
                </c:pt>
                <c:pt idx="4">
                  <c:v>Hearing Impairment</c:v>
                </c:pt>
              </c:strCache>
            </c:strRef>
          </c:cat>
          <c:val>
            <c:numRef>
              <c:f>Sheet1!$C$2:$C$6</c:f>
              <c:numCache>
                <c:formatCode>General</c:formatCode>
                <c:ptCount val="5"/>
                <c:pt idx="0">
                  <c:v>7.3</c:v>
                </c:pt>
                <c:pt idx="1">
                  <c:v>10.199999999999999</c:v>
                </c:pt>
                <c:pt idx="2">
                  <c:v>22.1</c:v>
                </c:pt>
                <c:pt idx="3">
                  <c:v>13.9</c:v>
                </c:pt>
                <c:pt idx="4">
                  <c:v>15</c:v>
                </c:pt>
              </c:numCache>
            </c:numRef>
          </c:val>
          <c:extLst>
            <c:ext xmlns:c16="http://schemas.microsoft.com/office/drawing/2014/chart" uri="{C3380CC4-5D6E-409C-BE32-E72D297353CC}">
              <c16:uniqueId val="{00000001-0F1A-4B05-8E2E-545F9BB157E8}"/>
            </c:ext>
          </c:extLst>
        </c:ser>
        <c:dLbls>
          <c:dLblPos val="outEnd"/>
          <c:showLegendKey val="0"/>
          <c:showVal val="1"/>
          <c:showCatName val="0"/>
          <c:showSerName val="0"/>
          <c:showPercent val="0"/>
          <c:showBubbleSize val="0"/>
        </c:dLbls>
        <c:gapWidth val="219"/>
        <c:overlap val="-27"/>
        <c:axId val="345112992"/>
        <c:axId val="345113408"/>
      </c:barChart>
      <c:catAx>
        <c:axId val="3451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5113408"/>
        <c:crosses val="autoZero"/>
        <c:auto val="1"/>
        <c:lblAlgn val="ctr"/>
        <c:lblOffset val="100"/>
        <c:noMultiLvlLbl val="0"/>
      </c:catAx>
      <c:valAx>
        <c:axId val="345113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511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17</c:v>
                </c:pt>
                <c:pt idx="1">
                  <c:v>12</c:v>
                </c:pt>
                <c:pt idx="2">
                  <c:v>14</c:v>
                </c:pt>
                <c:pt idx="3">
                  <c:v>10</c:v>
                </c:pt>
                <c:pt idx="4">
                  <c:v>19</c:v>
                </c:pt>
                <c:pt idx="5">
                  <c:v>20</c:v>
                </c:pt>
                <c:pt idx="6">
                  <c:v>17</c:v>
                </c:pt>
                <c:pt idx="7">
                  <c:v>21</c:v>
                </c:pt>
                <c:pt idx="8">
                  <c:v>21</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Sheet1!$C$2:$C$10</c:f>
              <c:numCache>
                <c:formatCode>General</c:formatCode>
                <c:ptCount val="9"/>
                <c:pt idx="0">
                  <c:v>7</c:v>
                </c:pt>
                <c:pt idx="1">
                  <c:v>7</c:v>
                </c:pt>
                <c:pt idx="2">
                  <c:v>7</c:v>
                </c:pt>
                <c:pt idx="3">
                  <c:v>7</c:v>
                </c:pt>
                <c:pt idx="4">
                  <c:v>7</c:v>
                </c:pt>
                <c:pt idx="5">
                  <c:v>9</c:v>
                </c:pt>
                <c:pt idx="6">
                  <c:v>6</c:v>
                </c:pt>
                <c:pt idx="7">
                  <c:v>8</c:v>
                </c:pt>
                <c:pt idx="8">
                  <c:v>8</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37</c:v>
                </c:pt>
                <c:pt idx="1">
                  <c:v>41</c:v>
                </c:pt>
                <c:pt idx="2">
                  <c:v>34</c:v>
                </c:pt>
                <c:pt idx="3">
                  <c:v>34</c:v>
                </c:pt>
                <c:pt idx="4">
                  <c:v>44</c:v>
                </c:pt>
                <c:pt idx="5">
                  <c:v>27</c:v>
                </c:pt>
                <c:pt idx="6">
                  <c:v>42</c:v>
                </c:pt>
                <c:pt idx="7">
                  <c:v>33</c:v>
                </c:pt>
                <c:pt idx="8">
                  <c:v>40</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Sheet1!$C$2:$C$10</c:f>
              <c:numCache>
                <c:formatCode>General</c:formatCode>
                <c:ptCount val="9"/>
                <c:pt idx="0">
                  <c:v>22</c:v>
                </c:pt>
                <c:pt idx="1">
                  <c:v>22</c:v>
                </c:pt>
                <c:pt idx="2">
                  <c:v>23</c:v>
                </c:pt>
                <c:pt idx="3">
                  <c:v>23</c:v>
                </c:pt>
                <c:pt idx="4">
                  <c:v>25</c:v>
                </c:pt>
                <c:pt idx="5">
                  <c:v>21</c:v>
                </c:pt>
                <c:pt idx="6">
                  <c:v>21</c:v>
                </c:pt>
                <c:pt idx="7">
                  <c:v>24</c:v>
                </c:pt>
                <c:pt idx="8">
                  <c:v>21</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US</c:v>
                </c:pt>
                <c:pt idx="1">
                  <c:v>CA</c:v>
                </c:pt>
                <c:pt idx="2">
                  <c:v>FL</c:v>
                </c:pt>
                <c:pt idx="3">
                  <c:v>IL</c:v>
                </c:pt>
                <c:pt idx="4">
                  <c:v>LA</c:v>
                </c:pt>
                <c:pt idx="5">
                  <c:v>MO</c:v>
                </c:pt>
                <c:pt idx="6">
                  <c:v>NY</c:v>
                </c:pt>
                <c:pt idx="7">
                  <c:v>OK</c:v>
                </c:pt>
                <c:pt idx="8">
                  <c:v>PA</c:v>
                </c:pt>
              </c:strCache>
            </c:strRef>
          </c:cat>
          <c:val>
            <c:numRef>
              <c:f>Sheet1!$B$2:$B$11</c:f>
              <c:numCache>
                <c:formatCode>General</c:formatCode>
                <c:ptCount val="10"/>
                <c:pt idx="0">
                  <c:v>26</c:v>
                </c:pt>
                <c:pt idx="1">
                  <c:v>27</c:v>
                </c:pt>
                <c:pt idx="2">
                  <c:v>29</c:v>
                </c:pt>
                <c:pt idx="3">
                  <c:v>20</c:v>
                </c:pt>
                <c:pt idx="4">
                  <c:v>31</c:v>
                </c:pt>
                <c:pt idx="5">
                  <c:v>32</c:v>
                </c:pt>
                <c:pt idx="6">
                  <c:v>23</c:v>
                </c:pt>
                <c:pt idx="7">
                  <c:v>27</c:v>
                </c:pt>
                <c:pt idx="8">
                  <c:v>21</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US</c:v>
                </c:pt>
                <c:pt idx="1">
                  <c:v>CA</c:v>
                </c:pt>
                <c:pt idx="2">
                  <c:v>FL</c:v>
                </c:pt>
                <c:pt idx="3">
                  <c:v>IL</c:v>
                </c:pt>
                <c:pt idx="4">
                  <c:v>LA</c:v>
                </c:pt>
                <c:pt idx="5">
                  <c:v>MO</c:v>
                </c:pt>
                <c:pt idx="6">
                  <c:v>NY</c:v>
                </c:pt>
                <c:pt idx="7">
                  <c:v>OK</c:v>
                </c:pt>
                <c:pt idx="8">
                  <c:v>PA</c:v>
                </c:pt>
              </c:strCache>
            </c:strRef>
          </c:cat>
          <c:val>
            <c:numRef>
              <c:f>Sheet1!$C$2:$C$11</c:f>
              <c:numCache>
                <c:formatCode>General</c:formatCode>
                <c:ptCount val="10"/>
                <c:pt idx="0">
                  <c:v>14</c:v>
                </c:pt>
                <c:pt idx="1">
                  <c:v>13</c:v>
                </c:pt>
                <c:pt idx="2">
                  <c:v>13</c:v>
                </c:pt>
                <c:pt idx="3">
                  <c:v>13</c:v>
                </c:pt>
                <c:pt idx="4">
                  <c:v>16</c:v>
                </c:pt>
                <c:pt idx="5">
                  <c:v>15</c:v>
                </c:pt>
                <c:pt idx="6">
                  <c:v>11</c:v>
                </c:pt>
                <c:pt idx="7">
                  <c:v>17</c:v>
                </c:pt>
                <c:pt idx="8">
                  <c:v>8</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33</c:v>
                </c:pt>
                <c:pt idx="1">
                  <c:v>32</c:v>
                </c:pt>
                <c:pt idx="2">
                  <c:v>29</c:v>
                </c:pt>
                <c:pt idx="3">
                  <c:v>24</c:v>
                </c:pt>
                <c:pt idx="4">
                  <c:v>44</c:v>
                </c:pt>
                <c:pt idx="5">
                  <c:v>34</c:v>
                </c:pt>
                <c:pt idx="6">
                  <c:v>38</c:v>
                </c:pt>
                <c:pt idx="7">
                  <c:v>36</c:v>
                </c:pt>
                <c:pt idx="8">
                  <c:v>18</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Sheet1!$C$2:$C$10</c:f>
              <c:numCache>
                <c:formatCode>General</c:formatCode>
                <c:ptCount val="9"/>
                <c:pt idx="0">
                  <c:v>15</c:v>
                </c:pt>
                <c:pt idx="1">
                  <c:v>14</c:v>
                </c:pt>
                <c:pt idx="2">
                  <c:v>14</c:v>
                </c:pt>
                <c:pt idx="3">
                  <c:v>12</c:v>
                </c:pt>
                <c:pt idx="4">
                  <c:v>15</c:v>
                </c:pt>
                <c:pt idx="5">
                  <c:v>19</c:v>
                </c:pt>
                <c:pt idx="6">
                  <c:v>12</c:v>
                </c:pt>
                <c:pt idx="7">
                  <c:v>22</c:v>
                </c:pt>
                <c:pt idx="8">
                  <c:v>14</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8678154361138E-2"/>
          <c:y val="3.9523993150145334E-2"/>
          <c:w val="0.89629721556544562"/>
          <c:h val="0.57830420486538714"/>
        </c:manualLayout>
      </c:layout>
      <c:barChart>
        <c:barDir val="col"/>
        <c:grouping val="clustered"/>
        <c:varyColors val="0"/>
        <c:ser>
          <c:idx val="0"/>
          <c:order val="0"/>
          <c:tx>
            <c:strRef>
              <c:f>Sheet1!$B$1</c:f>
              <c:strCache>
                <c:ptCount val="1"/>
                <c:pt idx="0">
                  <c:v>Blindness and Low 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Fair/Poor Health</c:v>
                </c:pt>
                <c:pt idx="1">
                  <c:v>Frequent Physical Distress</c:v>
                </c:pt>
                <c:pt idx="2">
                  <c:v>Frequent Mental Distress</c:v>
                </c:pt>
                <c:pt idx="3">
                  <c:v>Frequent Limitations in Activity </c:v>
                </c:pt>
              </c:strCache>
            </c:strRef>
          </c:cat>
          <c:val>
            <c:numRef>
              <c:f>Sheet1!$B$2:$B$5</c:f>
              <c:numCache>
                <c:formatCode>General</c:formatCode>
                <c:ptCount val="4"/>
                <c:pt idx="0">
                  <c:v>51.4</c:v>
                </c:pt>
                <c:pt idx="1">
                  <c:v>35.6</c:v>
                </c:pt>
                <c:pt idx="2">
                  <c:v>17.899999999999999</c:v>
                </c:pt>
                <c:pt idx="3">
                  <c:v>34.299999999999997</c:v>
                </c:pt>
              </c:numCache>
            </c:numRef>
          </c:val>
          <c:extLst>
            <c:ext xmlns:c16="http://schemas.microsoft.com/office/drawing/2014/chart" uri="{C3380CC4-5D6E-409C-BE32-E72D297353CC}">
              <c16:uniqueId val="{00000000-BDB6-4E25-B79D-08468DA30096}"/>
            </c:ext>
          </c:extLst>
        </c:ser>
        <c:ser>
          <c:idx val="1"/>
          <c:order val="1"/>
          <c:tx>
            <c:strRef>
              <c:f>Sheet1!$C$1</c:f>
              <c:strCache>
                <c:ptCount val="1"/>
                <c:pt idx="0">
                  <c:v>No Blindness or Low Vision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Fair/Poor Health</c:v>
                </c:pt>
                <c:pt idx="1">
                  <c:v>Frequent Physical Distress</c:v>
                </c:pt>
                <c:pt idx="2">
                  <c:v>Frequent Mental Distress</c:v>
                </c:pt>
                <c:pt idx="3">
                  <c:v>Frequent Limitations in Activity </c:v>
                </c:pt>
              </c:strCache>
            </c:strRef>
          </c:cat>
          <c:val>
            <c:numRef>
              <c:f>Sheet1!$C$2:$C$5</c:f>
              <c:numCache>
                <c:formatCode>General</c:formatCode>
                <c:ptCount val="4"/>
                <c:pt idx="0">
                  <c:v>23.3</c:v>
                </c:pt>
                <c:pt idx="1">
                  <c:v>15.9</c:v>
                </c:pt>
                <c:pt idx="2">
                  <c:v>7.3</c:v>
                </c:pt>
                <c:pt idx="3">
                  <c:v>18.899999999999999</c:v>
                </c:pt>
              </c:numCache>
            </c:numRef>
          </c:val>
          <c:extLst>
            <c:ext xmlns:c16="http://schemas.microsoft.com/office/drawing/2014/chart" uri="{C3380CC4-5D6E-409C-BE32-E72D297353CC}">
              <c16:uniqueId val="{00000001-BDB6-4E25-B79D-08468DA30096}"/>
            </c:ext>
          </c:extLst>
        </c:ser>
        <c:dLbls>
          <c:dLblPos val="outEnd"/>
          <c:showLegendKey val="0"/>
          <c:showVal val="1"/>
          <c:showCatName val="0"/>
          <c:showSerName val="0"/>
          <c:showPercent val="0"/>
          <c:showBubbleSize val="0"/>
        </c:dLbls>
        <c:gapWidth val="219"/>
        <c:overlap val="-27"/>
        <c:axId val="1483693279"/>
        <c:axId val="1483701599"/>
      </c:barChart>
      <c:catAx>
        <c:axId val="148369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83701599"/>
        <c:crosses val="autoZero"/>
        <c:auto val="1"/>
        <c:lblAlgn val="ctr"/>
        <c:lblOffset val="100"/>
        <c:noMultiLvlLbl val="0"/>
      </c:catAx>
      <c:valAx>
        <c:axId val="148370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83693279"/>
        <c:crosses val="autoZero"/>
        <c:crossBetween val="between"/>
      </c:valAx>
      <c:spPr>
        <a:noFill/>
        <a:ln>
          <a:noFill/>
        </a:ln>
        <a:effectLst/>
      </c:spPr>
    </c:plotArea>
    <c:legend>
      <c:legendPos val="b"/>
      <c:layout>
        <c:manualLayout>
          <c:xMode val="edge"/>
          <c:yMode val="edge"/>
          <c:x val="0.43981960135417858"/>
          <c:y val="4.0847356997557011E-2"/>
          <c:w val="0.54548157023850286"/>
          <c:h val="0.12600009468352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4288105291187"/>
          <c:y val="9.928293364944972E-2"/>
          <c:w val="0.89766489786602766"/>
          <c:h val="0.57599785273552229"/>
        </c:manualLayout>
      </c:layout>
      <c:barChart>
        <c:barDir val="col"/>
        <c:grouping val="clustered"/>
        <c:varyColors val="0"/>
        <c:ser>
          <c:idx val="0"/>
          <c:order val="0"/>
          <c:tx>
            <c:strRef>
              <c:f>Sheet1!$B$1</c:f>
              <c:strCache>
                <c:ptCount val="1"/>
                <c:pt idx="0">
                  <c:v>Blindness/Low 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Concentrating Remembering</c:v>
                </c:pt>
                <c:pt idx="1">
                  <c:v>Walking Climbing Stairs</c:v>
                </c:pt>
                <c:pt idx="2">
                  <c:v>Dressing Bathing</c:v>
                </c:pt>
                <c:pt idx="3">
                  <c:v>Running Errands</c:v>
                </c:pt>
              </c:strCache>
            </c:strRef>
          </c:cat>
          <c:val>
            <c:numRef>
              <c:f>Sheet1!$B$2:$B$5</c:f>
              <c:numCache>
                <c:formatCode>General</c:formatCode>
                <c:ptCount val="4"/>
                <c:pt idx="0">
                  <c:v>29.3</c:v>
                </c:pt>
                <c:pt idx="1">
                  <c:v>56.9</c:v>
                </c:pt>
                <c:pt idx="2">
                  <c:v>19.100000000000001</c:v>
                </c:pt>
                <c:pt idx="3">
                  <c:v>35.299999999999997</c:v>
                </c:pt>
              </c:numCache>
            </c:numRef>
          </c:val>
          <c:extLst>
            <c:ext xmlns:c16="http://schemas.microsoft.com/office/drawing/2014/chart" uri="{C3380CC4-5D6E-409C-BE32-E72D297353CC}">
              <c16:uniqueId val="{00000000-41B5-4BD0-8148-697704C91392}"/>
            </c:ext>
          </c:extLst>
        </c:ser>
        <c:ser>
          <c:idx val="1"/>
          <c:order val="1"/>
          <c:tx>
            <c:strRef>
              <c:f>Sheet1!$C$1</c:f>
              <c:strCache>
                <c:ptCount val="1"/>
                <c:pt idx="0">
                  <c:v>No Blindness/Low Vision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Concentrating Remembering</c:v>
                </c:pt>
                <c:pt idx="1">
                  <c:v>Walking Climbing Stairs</c:v>
                </c:pt>
                <c:pt idx="2">
                  <c:v>Dressing Bathing</c:v>
                </c:pt>
                <c:pt idx="3">
                  <c:v>Running Errands</c:v>
                </c:pt>
              </c:strCache>
            </c:strRef>
          </c:cat>
          <c:val>
            <c:numRef>
              <c:f>Sheet1!$C$2:$C$5</c:f>
              <c:numCache>
                <c:formatCode>General</c:formatCode>
                <c:ptCount val="4"/>
                <c:pt idx="0">
                  <c:v>8.1999999999999993</c:v>
                </c:pt>
                <c:pt idx="1">
                  <c:v>25.4</c:v>
                </c:pt>
                <c:pt idx="2">
                  <c:v>5</c:v>
                </c:pt>
                <c:pt idx="3">
                  <c:v>7.7</c:v>
                </c:pt>
              </c:numCache>
            </c:numRef>
          </c:val>
          <c:extLst>
            <c:ext xmlns:c16="http://schemas.microsoft.com/office/drawing/2014/chart" uri="{C3380CC4-5D6E-409C-BE32-E72D297353CC}">
              <c16:uniqueId val="{00000001-41B5-4BD0-8148-697704C91392}"/>
            </c:ext>
          </c:extLst>
        </c:ser>
        <c:dLbls>
          <c:dLblPos val="outEnd"/>
          <c:showLegendKey val="0"/>
          <c:showVal val="1"/>
          <c:showCatName val="0"/>
          <c:showSerName val="0"/>
          <c:showPercent val="0"/>
          <c:showBubbleSize val="0"/>
        </c:dLbls>
        <c:gapWidth val="219"/>
        <c:overlap val="-27"/>
        <c:axId val="1486173311"/>
        <c:axId val="1486174143"/>
      </c:barChart>
      <c:catAx>
        <c:axId val="148617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86174143"/>
        <c:crosses val="autoZero"/>
        <c:auto val="1"/>
        <c:lblAlgn val="ctr"/>
        <c:lblOffset val="100"/>
        <c:noMultiLvlLbl val="0"/>
      </c:catAx>
      <c:valAx>
        <c:axId val="148617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8617331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4593442124082325"/>
          <c:y val="0"/>
          <c:w val="0.43470120582753241"/>
          <c:h val="0.205516428404195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0.13727846469292893"/>
          <c:w val="0.95080499448438516"/>
          <c:h val="0.71045388797652587"/>
        </c:manualLayout>
      </c:layout>
      <c:barChart>
        <c:barDir val="col"/>
        <c:grouping val="clustered"/>
        <c:varyColors val="0"/>
        <c:ser>
          <c:idx val="0"/>
          <c:order val="0"/>
          <c:tx>
            <c:strRef>
              <c:f>Sheet1!$B$1</c:f>
              <c:strCache>
                <c:ptCount val="1"/>
                <c:pt idx="0">
                  <c:v>VI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Sheet1!$B$2:$B$10</c:f>
              <c:numCache>
                <c:formatCode>General</c:formatCode>
                <c:ptCount val="9"/>
                <c:pt idx="0">
                  <c:v>12</c:v>
                </c:pt>
                <c:pt idx="1">
                  <c:v>6</c:v>
                </c:pt>
                <c:pt idx="2">
                  <c:v>11</c:v>
                </c:pt>
                <c:pt idx="3">
                  <c:v>14</c:v>
                </c:pt>
                <c:pt idx="4">
                  <c:v>19</c:v>
                </c:pt>
                <c:pt idx="5">
                  <c:v>10</c:v>
                </c:pt>
                <c:pt idx="6">
                  <c:v>11</c:v>
                </c:pt>
                <c:pt idx="7">
                  <c:v>9</c:v>
                </c:pt>
                <c:pt idx="8">
                  <c:v>6</c:v>
                </c:pt>
              </c:numCache>
            </c:numRef>
          </c:val>
          <c:extLst>
            <c:ext xmlns:c16="http://schemas.microsoft.com/office/drawing/2014/chart" uri="{C3380CC4-5D6E-409C-BE32-E72D297353CC}">
              <c16:uniqueId val="{00000000-0638-4457-A1C9-23D32680781C}"/>
            </c:ext>
          </c:extLst>
        </c:ser>
        <c:ser>
          <c:idx val="1"/>
          <c:order val="1"/>
          <c:tx>
            <c:strRef>
              <c:f>Sheet1!$C$1</c:f>
              <c:strCache>
                <c:ptCount val="1"/>
                <c:pt idx="0">
                  <c:v>No VI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c:v>
                </c:pt>
                <c:pt idx="1">
                  <c:v>CA</c:v>
                </c:pt>
                <c:pt idx="2">
                  <c:v>FL</c:v>
                </c:pt>
                <c:pt idx="3">
                  <c:v>IL</c:v>
                </c:pt>
                <c:pt idx="4">
                  <c:v>LA</c:v>
                </c:pt>
                <c:pt idx="5">
                  <c:v>MO</c:v>
                </c:pt>
                <c:pt idx="6">
                  <c:v>NY</c:v>
                </c:pt>
                <c:pt idx="7">
                  <c:v>OK</c:v>
                </c:pt>
                <c:pt idx="8">
                  <c:v>PA</c:v>
                </c:pt>
              </c:strCache>
            </c:strRef>
          </c:cat>
          <c:val>
            <c:numRef>
              <c:f>Sheet1!$C$2:$C$10</c:f>
              <c:numCache>
                <c:formatCode>General</c:formatCode>
                <c:ptCount val="9"/>
                <c:pt idx="0">
                  <c:v>4</c:v>
                </c:pt>
                <c:pt idx="1">
                  <c:v>3</c:v>
                </c:pt>
                <c:pt idx="2">
                  <c:v>3</c:v>
                </c:pt>
                <c:pt idx="3">
                  <c:v>5</c:v>
                </c:pt>
                <c:pt idx="4">
                  <c:v>5</c:v>
                </c:pt>
                <c:pt idx="5">
                  <c:v>4</c:v>
                </c:pt>
                <c:pt idx="6">
                  <c:v>5</c:v>
                </c:pt>
                <c:pt idx="7">
                  <c:v>4</c:v>
                </c:pt>
                <c:pt idx="8">
                  <c:v>4</c:v>
                </c:pt>
              </c:numCache>
            </c:numRef>
          </c:val>
          <c:extLst>
            <c:ext xmlns:c16="http://schemas.microsoft.com/office/drawing/2014/chart" uri="{C3380CC4-5D6E-409C-BE32-E72D297353CC}">
              <c16:uniqueId val="{00000001-0638-4457-A1C9-23D32680781C}"/>
            </c:ext>
          </c:extLst>
        </c:ser>
        <c:dLbls>
          <c:dLblPos val="outEnd"/>
          <c:showLegendKey val="0"/>
          <c:showVal val="1"/>
          <c:showCatName val="0"/>
          <c:showSerName val="0"/>
          <c:showPercent val="0"/>
          <c:showBubbleSize val="0"/>
        </c:dLbls>
        <c:gapWidth val="219"/>
        <c:overlap val="-27"/>
        <c:axId val="318369552"/>
        <c:axId val="318371216"/>
      </c:barChart>
      <c:catAx>
        <c:axId val="31836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8371216"/>
        <c:crosses val="autoZero"/>
        <c:auto val="1"/>
        <c:lblAlgn val="ctr"/>
        <c:lblOffset val="100"/>
        <c:noMultiLvlLbl val="0"/>
      </c:catAx>
      <c:valAx>
        <c:axId val="31837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8369552"/>
        <c:crosses val="autoZero"/>
        <c:crossBetween val="between"/>
      </c:valAx>
      <c:spPr>
        <a:noFill/>
        <a:ln>
          <a:noFill/>
        </a:ln>
        <a:effectLst/>
      </c:spPr>
    </c:plotArea>
    <c:legend>
      <c:legendPos val="b"/>
      <c:layout>
        <c:manualLayout>
          <c:xMode val="edge"/>
          <c:yMode val="edge"/>
          <c:x val="4.9049613448741987E-2"/>
          <c:y val="3.073546796079166E-2"/>
          <c:w val="0.2431204269885941"/>
          <c:h val="8.249851623829200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0.80869</cdr:y>
    </cdr:from>
    <cdr:to>
      <cdr:x>1</cdr:x>
      <cdr:y>1</cdr:y>
    </cdr:to>
    <cdr:sp macro="" textlink="">
      <cdr:nvSpPr>
        <cdr:cNvPr id="2" name="TextBox 1">
          <a:extLst xmlns:a="http://schemas.openxmlformats.org/drawingml/2006/main">
            <a:ext uri="{FF2B5EF4-FFF2-40B4-BE49-F238E27FC236}">
              <a16:creationId xmlns:a16="http://schemas.microsoft.com/office/drawing/2014/main" id="{0E910B50-A3FC-4E40-9EE0-B074B35A8691}"/>
            </a:ext>
          </a:extLst>
        </cdr:cNvPr>
        <cdr:cNvSpPr txBox="1"/>
      </cdr:nvSpPr>
      <cdr:spPr>
        <a:xfrm xmlns:a="http://schemas.openxmlformats.org/drawingml/2006/main">
          <a:off x="0" y="4217670"/>
          <a:ext cx="7886700" cy="997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bg2"/>
              </a:solidFill>
            </a:rPr>
            <a:t>Data Source: 2019 Behavioral Risk Factor Surveillance System, Centers for Disease Control and Prevention, Atlanta, GA.</a:t>
          </a:r>
        </a:p>
        <a:p xmlns:a="http://schemas.openxmlformats.org/drawingml/2006/main">
          <a:r>
            <a:rPr lang="en-US" sz="1400" dirty="0">
              <a:solidFill>
                <a:schemeClr val="bg2"/>
              </a:solidFill>
            </a:rPr>
            <a:t>Frequent Physical  Distress: Adults who reported having 14 or more days per month when their health was not good.</a:t>
          </a:r>
        </a:p>
        <a:p xmlns:a="http://schemas.openxmlformats.org/drawingml/2006/main">
          <a:r>
            <a:rPr lang="en-US" sz="1400" dirty="0"/>
            <a:t>Frequent Mental Distress: Adults who reported having 14 or more days per month when their mental health was  not good.</a:t>
          </a:r>
        </a:p>
        <a:p xmlns:a="http://schemas.openxmlformats.org/drawingml/2006/main">
          <a:r>
            <a:rPr lang="en-US" sz="1400" dirty="0"/>
            <a:t>Frequent Limitations in Activity: Adults who reported have 14 or more days per month when poor physical or mental health kept them from doing activities.</a:t>
          </a:r>
        </a:p>
      </cdr:txBody>
    </cdr:sp>
  </cdr:relSizeAnchor>
</c:userShapes>
</file>

<file path=ppt/drawings/drawing2.xml><?xml version="1.0" encoding="utf-8"?>
<c:userShapes xmlns:c="http://schemas.openxmlformats.org/drawingml/2006/chart">
  <cdr:relSizeAnchor xmlns:cdr="http://schemas.openxmlformats.org/drawingml/2006/chartDrawing">
    <cdr:from>
      <cdr:x>0.11775</cdr:x>
      <cdr:y>0.83673</cdr:y>
    </cdr:from>
    <cdr:to>
      <cdr:x>0.95109</cdr:x>
      <cdr:y>0.96413</cdr:y>
    </cdr:to>
    <cdr:sp macro="" textlink="">
      <cdr:nvSpPr>
        <cdr:cNvPr id="2" name="TextBox 1">
          <a:extLst xmlns:a="http://schemas.openxmlformats.org/drawingml/2006/main">
            <a:ext uri="{FF2B5EF4-FFF2-40B4-BE49-F238E27FC236}">
              <a16:creationId xmlns:a16="http://schemas.microsoft.com/office/drawing/2014/main" id="{ADDFCF05-48E9-4936-A232-E70E3C8DA8DD}"/>
            </a:ext>
          </a:extLst>
        </cdr:cNvPr>
        <cdr:cNvSpPr txBox="1"/>
      </cdr:nvSpPr>
      <cdr:spPr>
        <a:xfrm xmlns:a="http://schemas.openxmlformats.org/drawingml/2006/main">
          <a:off x="1238250" y="4295774"/>
          <a:ext cx="8763000" cy="654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2"/>
              </a:solidFill>
            </a:rPr>
            <a:t>Source:  2019 Behavioral Risk Factor Surveillance System, Centers for Disease Control, Atlanta, GA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310" cy="468942"/>
          </a:xfrm>
          <a:prstGeom prst="rect">
            <a:avLst/>
          </a:prstGeom>
        </p:spPr>
        <p:txBody>
          <a:bodyPr vert="horz" lIns="93205" tIns="46602" rIns="93205" bIns="46602" rtlCol="0"/>
          <a:lstStyle>
            <a:lvl1pPr algn="l">
              <a:defRPr sz="1200"/>
            </a:lvl1pPr>
          </a:lstStyle>
          <a:p>
            <a:endParaRPr lang="en-US" dirty="0"/>
          </a:p>
        </p:txBody>
      </p:sp>
      <p:sp>
        <p:nvSpPr>
          <p:cNvPr id="3" name="Date Placeholder 2"/>
          <p:cNvSpPr>
            <a:spLocks noGrp="1"/>
          </p:cNvSpPr>
          <p:nvPr>
            <p:ph type="dt" idx="1"/>
          </p:nvPr>
        </p:nvSpPr>
        <p:spPr>
          <a:xfrm>
            <a:off x="4023554" y="2"/>
            <a:ext cx="3077310" cy="468942"/>
          </a:xfrm>
          <a:prstGeom prst="rect">
            <a:avLst/>
          </a:prstGeom>
        </p:spPr>
        <p:txBody>
          <a:bodyPr vert="horz" lIns="93205" tIns="46602" rIns="93205" bIns="46602" rtlCol="0"/>
          <a:lstStyle>
            <a:lvl1pPr algn="r">
              <a:defRPr sz="1200"/>
            </a:lvl1pPr>
          </a:lstStyle>
          <a:p>
            <a:fld id="{BEAB1E9E-A193-4052-A199-2C49693E5F6C}" type="datetimeFigureOut">
              <a:rPr lang="en-US" smtClean="0"/>
              <a:t>7/16/2022</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205" tIns="46602" rIns="93205" bIns="46602" rtlCol="0" anchor="ctr"/>
          <a:lstStyle/>
          <a:p>
            <a:endParaRPr lang="en-US" dirty="0"/>
          </a:p>
        </p:txBody>
      </p:sp>
      <p:sp>
        <p:nvSpPr>
          <p:cNvPr id="5" name="Notes Placeholder 4"/>
          <p:cNvSpPr>
            <a:spLocks noGrp="1"/>
          </p:cNvSpPr>
          <p:nvPr>
            <p:ph type="body" sz="quarter" idx="3"/>
          </p:nvPr>
        </p:nvSpPr>
        <p:spPr>
          <a:xfrm>
            <a:off x="710894" y="4459768"/>
            <a:ext cx="5680691" cy="4225294"/>
          </a:xfrm>
          <a:prstGeom prst="rect">
            <a:avLst/>
          </a:prstGeom>
        </p:spPr>
        <p:txBody>
          <a:bodyPr vert="horz" lIns="93205" tIns="46602" rIns="93205" bIns="466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930"/>
            <a:ext cx="3077310" cy="468942"/>
          </a:xfrm>
          <a:prstGeom prst="rect">
            <a:avLst/>
          </a:prstGeom>
        </p:spPr>
        <p:txBody>
          <a:bodyPr vert="horz" lIns="93205" tIns="46602" rIns="93205" bIns="466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554" y="8917930"/>
            <a:ext cx="3077310" cy="468942"/>
          </a:xfrm>
          <a:prstGeom prst="rect">
            <a:avLst/>
          </a:prstGeom>
        </p:spPr>
        <p:txBody>
          <a:bodyPr vert="horz" lIns="93205" tIns="46602" rIns="93205" bIns="46602" rtlCol="0" anchor="b"/>
          <a:lstStyle>
            <a:lvl1pPr algn="r">
              <a:defRPr sz="1200"/>
            </a:lvl1pPr>
          </a:lstStyle>
          <a:p>
            <a:fld id="{F840D076-BF51-4D3F-8530-20794B1D5F06}" type="slidenum">
              <a:rPr lang="en-US" smtClean="0"/>
              <a:t>‹#›</a:t>
            </a:fld>
            <a:endParaRPr lang="en-US" dirty="0"/>
          </a:p>
        </p:txBody>
      </p:sp>
    </p:spTree>
    <p:extLst>
      <p:ext uri="{BB962C8B-B14F-4D97-AF65-F5344CB8AC3E}">
        <p14:creationId xmlns:p14="http://schemas.microsoft.com/office/powerpoint/2010/main" val="348351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0D076-BF51-4D3F-8530-20794B1D5F06}" type="slidenum">
              <a:rPr lang="en-US" smtClean="0"/>
              <a:t>4</a:t>
            </a:fld>
            <a:endParaRPr lang="en-US" dirty="0"/>
          </a:p>
        </p:txBody>
      </p:sp>
    </p:spTree>
    <p:extLst>
      <p:ext uri="{BB962C8B-B14F-4D97-AF65-F5344CB8AC3E}">
        <p14:creationId xmlns:p14="http://schemas.microsoft.com/office/powerpoint/2010/main" val="3664814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25DF-862F-471A-8D9D-4C76B38E94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8CFEA-FF12-49E4-8BC9-063D123D5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3EC5D-77E1-4693-938A-75594F831DE7}"/>
              </a:ext>
            </a:extLst>
          </p:cNvPr>
          <p:cNvSpPr>
            <a:spLocks noGrp="1"/>
          </p:cNvSpPr>
          <p:nvPr>
            <p:ph type="dt" sz="half" idx="10"/>
          </p:nvPr>
        </p:nvSpPr>
        <p:spPr/>
        <p:txBody>
          <a:bodyPr/>
          <a:lstStyle/>
          <a:p>
            <a:fld id="{722CB0DE-7A1B-4011-BE4A-57609DBC8CA6}" type="datetimeFigureOut">
              <a:rPr lang="en-US" smtClean="0"/>
              <a:t>7/16/2022</a:t>
            </a:fld>
            <a:endParaRPr lang="en-US"/>
          </a:p>
        </p:txBody>
      </p:sp>
      <p:sp>
        <p:nvSpPr>
          <p:cNvPr id="5" name="Footer Placeholder 4">
            <a:extLst>
              <a:ext uri="{FF2B5EF4-FFF2-40B4-BE49-F238E27FC236}">
                <a16:creationId xmlns:a16="http://schemas.microsoft.com/office/drawing/2014/main" id="{2EBD0F37-E9CE-4673-B04B-72F529B14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63613-240D-445A-9700-7345D498F32A}"/>
              </a:ext>
            </a:extLst>
          </p:cNvPr>
          <p:cNvSpPr>
            <a:spLocks noGrp="1"/>
          </p:cNvSpPr>
          <p:nvPr>
            <p:ph type="sldNum" sz="quarter" idx="12"/>
          </p:nvPr>
        </p:nvSpPr>
        <p:spPr/>
        <p:txBody>
          <a:bodyPr/>
          <a:lstStyle/>
          <a:p>
            <a:fld id="{9D4C8B82-5241-4477-8045-FBF74A701182}" type="slidenum">
              <a:rPr lang="en-US" smtClean="0"/>
              <a:t>‹#›</a:t>
            </a:fld>
            <a:endParaRPr lang="en-US"/>
          </a:p>
        </p:txBody>
      </p:sp>
    </p:spTree>
    <p:extLst>
      <p:ext uri="{BB962C8B-B14F-4D97-AF65-F5344CB8AC3E}">
        <p14:creationId xmlns:p14="http://schemas.microsoft.com/office/powerpoint/2010/main" val="113280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277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063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7772400" cy="1362075"/>
          </a:xfrm>
        </p:spPr>
        <p:txBody>
          <a:bodyPr anchor="t"/>
          <a:lstStyle>
            <a:lvl1pPr algn="l">
              <a:defRPr sz="3600" b="1" cap="none"/>
            </a:lvl1pPr>
          </a:lstStyle>
          <a:p>
            <a:r>
              <a:rPr lang="en-US" dirty="0"/>
              <a:t>Click to edit master title style</a:t>
            </a:r>
          </a:p>
        </p:txBody>
      </p:sp>
      <p:sp>
        <p:nvSpPr>
          <p:cNvPr id="3" name="Text Placeholder 2"/>
          <p:cNvSpPr>
            <a:spLocks noGrp="1"/>
          </p:cNvSpPr>
          <p:nvPr>
            <p:ph type="body" idx="1"/>
          </p:nvPr>
        </p:nvSpPr>
        <p:spPr>
          <a:xfrm>
            <a:off x="457200" y="2590800"/>
            <a:ext cx="7772400"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228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699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50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540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1082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4534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857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764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366218-D443-4E5F-BE1B-B9171D91C02A}" type="datetimeFigureOut">
              <a:rPr lang="en-US" smtClean="0">
                <a:solidFill>
                  <a:prstClr val="black"/>
                </a:solidFill>
              </a:rPr>
              <a:pPr/>
              <a:t>7/16/2022</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85920B5-F2D3-48D0-8DC5-CA6F2876F1E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416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a:prstGeom prst="rect">
            <a:avLst/>
          </a:prstGeo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7369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2619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8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478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1"/>
            <a:ext cx="40386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63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PPT_Template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0" b="77329"/>
          <a:stretch/>
        </p:blipFill>
        <p:spPr>
          <a:xfrm>
            <a:off x="0" y="0"/>
            <a:ext cx="9144000" cy="1554480"/>
          </a:xfrm>
          <a:prstGeom prst="rect">
            <a:avLst/>
          </a:prstGeom>
        </p:spPr>
      </p:pic>
    </p:spTree>
    <p:extLst>
      <p:ext uri="{BB962C8B-B14F-4D97-AF65-F5344CB8AC3E}">
        <p14:creationId xmlns:p14="http://schemas.microsoft.com/office/powerpoint/2010/main" val="1117720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8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216787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5052332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1328856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891081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63869686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90085921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425930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2353477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7734243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Times New Roman" pitchFamily="18" charset="0"/>
              </a:defRPr>
            </a:lvl1pPr>
          </a:lstStyle>
          <a:p>
            <a:pPr>
              <a:defRPr/>
            </a:pPr>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Times New Roman" pitchFamily="18" charset="0"/>
              </a:defRPr>
            </a:lvl1pPr>
          </a:lstStyle>
          <a:p>
            <a:pPr>
              <a:defRPr/>
            </a:pPr>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base">
              <a:spcBef>
                <a:spcPct val="0"/>
              </a:spcBef>
              <a:spcAft>
                <a:spcPct val="0"/>
              </a:spcAft>
              <a:defRPr>
                <a:latin typeface="Times New Roman" pitchFamily="18" charset="0"/>
              </a:defRPr>
            </a:lvl1pPr>
          </a:lstStyle>
          <a:p>
            <a:pPr>
              <a:defRPr/>
            </a:pPr>
            <a:fld id="{C9339EF4-3603-4429-A988-5512D3AB08DC}" type="slidenum">
              <a:rPr lang="en-US">
                <a:solidFill>
                  <a:srgbClr val="FFC000"/>
                </a:solidFill>
              </a:rPr>
              <a:pPr>
                <a:defRPr/>
              </a:pPr>
              <a:t>‹#›</a:t>
            </a:fld>
            <a:endParaRPr lang="en-US" dirty="0">
              <a:solidFill>
                <a:srgbClr val="FFC000"/>
              </a:solidFill>
            </a:endParaRPr>
          </a:p>
        </p:txBody>
      </p:sp>
    </p:spTree>
    <p:extLst>
      <p:ext uri="{BB962C8B-B14F-4D97-AF65-F5344CB8AC3E}">
        <p14:creationId xmlns:p14="http://schemas.microsoft.com/office/powerpoint/2010/main" val="282096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938"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590800"/>
            <a:ext cx="8229600" cy="3962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86370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spcBef>
          <a:spcPct val="0"/>
        </a:spcBef>
        <a:buNone/>
        <a:defRPr lang="en-US" sz="3200" b="1" kern="1200" baseline="0" dirty="0">
          <a:solidFill>
            <a:srgbClr val="00416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5" name="Text Placeholder 2"/>
          <p:cNvSpPr>
            <a:spLocks noGrp="1"/>
          </p:cNvSpPr>
          <p:nvPr>
            <p:ph type="body" idx="1"/>
          </p:nvPr>
        </p:nvSpPr>
        <p:spPr>
          <a:xfrm>
            <a:off x="457200" y="2590800"/>
            <a:ext cx="8229600" cy="3962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28519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xStyles>
    <p:titleStyle>
      <a:lvl1pPr algn="l" defTabSz="914400" rtl="0" eaLnBrk="1" latinLnBrk="0" hangingPunct="1">
        <a:spcBef>
          <a:spcPct val="0"/>
        </a:spcBef>
        <a:buNone/>
        <a:defRPr sz="3200" b="1" kern="1200" baseline="0">
          <a:solidFill>
            <a:srgbClr val="00416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72987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392362"/>
          </a:xfrm>
        </p:spPr>
        <p:txBody>
          <a:bodyPr/>
          <a:lstStyle/>
          <a:p>
            <a:pPr marL="0" indent="0"/>
            <a:r>
              <a:rPr lang="en-US" sz="4800" b="1" dirty="0"/>
              <a:t>BIG DATA PROJECT</a:t>
            </a:r>
            <a:br>
              <a:rPr lang="en-US" sz="4400" b="1" dirty="0"/>
            </a:br>
            <a:br>
              <a:rPr lang="en-US" sz="4400" b="1" dirty="0"/>
            </a:br>
            <a:r>
              <a:rPr lang="en-US" sz="3600" b="1" dirty="0" err="1"/>
              <a:t>VisionServe</a:t>
            </a:r>
            <a:r>
              <a:rPr lang="en-US" sz="3600" b="1" dirty="0"/>
              <a:t> Alliance &amp;</a:t>
            </a:r>
            <a:br>
              <a:rPr lang="en-US" sz="3600" b="1" dirty="0"/>
            </a:br>
            <a:r>
              <a:rPr lang="en-US" sz="3600" b="1" dirty="0"/>
              <a:t>The Ohio State University</a:t>
            </a:r>
            <a:endParaRPr lang="en-US" sz="3600" dirty="0">
              <a:solidFill>
                <a:schemeClr val="bg2"/>
              </a:solidFill>
            </a:endParaRPr>
          </a:p>
        </p:txBody>
      </p:sp>
      <p:sp>
        <p:nvSpPr>
          <p:cNvPr id="6" name="Content Placeholder 5"/>
          <p:cNvSpPr>
            <a:spLocks noGrp="1"/>
          </p:cNvSpPr>
          <p:nvPr>
            <p:ph idx="1"/>
          </p:nvPr>
        </p:nvSpPr>
        <p:spPr>
          <a:xfrm>
            <a:off x="533400" y="3276600"/>
            <a:ext cx="8229600" cy="2529840"/>
          </a:xfrm>
        </p:spPr>
        <p:txBody>
          <a:bodyPr/>
          <a:lstStyle/>
          <a:p>
            <a:pPr marL="0" indent="0" algn="ctr">
              <a:buNone/>
            </a:pPr>
            <a:endParaRPr lang="en-US" sz="2000" dirty="0"/>
          </a:p>
          <a:p>
            <a:pPr marL="0" indent="0" algn="ctr">
              <a:buNone/>
            </a:pPr>
            <a:r>
              <a:rPr lang="en-US" dirty="0"/>
              <a:t>John E. Crews, DPA</a:t>
            </a:r>
          </a:p>
          <a:p>
            <a:pPr marL="0" indent="0" algn="ctr">
              <a:buNone/>
            </a:pPr>
            <a:endParaRPr lang="en-US" dirty="0"/>
          </a:p>
          <a:p>
            <a:pPr marL="0" indent="0" algn="ctr">
              <a:buNone/>
            </a:pPr>
            <a:r>
              <a:rPr lang="en-US" b="0" dirty="0"/>
              <a:t>July 20, 2022</a:t>
            </a:r>
          </a:p>
          <a:p>
            <a:pPr marL="0" indent="0" algn="ctr">
              <a:buNone/>
            </a:pPr>
            <a:endParaRPr lang="en-US" sz="1800" b="0"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890213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6A4-8297-4F7B-A533-96094B4C34C0}"/>
              </a:ext>
            </a:extLst>
          </p:cNvPr>
          <p:cNvSpPr>
            <a:spLocks noGrp="1"/>
          </p:cNvSpPr>
          <p:nvPr>
            <p:ph type="title"/>
          </p:nvPr>
        </p:nvSpPr>
        <p:spPr>
          <a:xfrm>
            <a:off x="628650" y="533401"/>
            <a:ext cx="7886700" cy="609600"/>
          </a:xfrm>
        </p:spPr>
        <p:txBody>
          <a:bodyPr/>
          <a:lstStyle/>
          <a:p>
            <a:r>
              <a:rPr lang="en-US" sz="3200" b="1" dirty="0"/>
              <a:t>Big Data Briefing Organization</a:t>
            </a:r>
          </a:p>
        </p:txBody>
      </p:sp>
      <p:sp>
        <p:nvSpPr>
          <p:cNvPr id="3" name="Content Placeholder 2">
            <a:extLst>
              <a:ext uri="{FF2B5EF4-FFF2-40B4-BE49-F238E27FC236}">
                <a16:creationId xmlns:a16="http://schemas.microsoft.com/office/drawing/2014/main" id="{E929523A-1669-41E4-8406-80EBB2902879}"/>
              </a:ext>
            </a:extLst>
          </p:cNvPr>
          <p:cNvSpPr>
            <a:spLocks noGrp="1"/>
          </p:cNvSpPr>
          <p:nvPr>
            <p:ph idx="1"/>
          </p:nvPr>
        </p:nvSpPr>
        <p:spPr>
          <a:xfrm>
            <a:off x="628650" y="1447800"/>
            <a:ext cx="7886700" cy="5029200"/>
          </a:xfrm>
        </p:spPr>
        <p:txBody>
          <a:bodyPr>
            <a:normAutofit fontScale="92500" lnSpcReduction="10000"/>
          </a:bodyPr>
          <a:lstStyle/>
          <a:p>
            <a:r>
              <a:rPr lang="en-US" sz="2800" dirty="0">
                <a:solidFill>
                  <a:schemeClr val="bg2"/>
                </a:solidFill>
              </a:rPr>
              <a:t>Promised 6-8 Page Reports; Delivering 30+ Page Reports</a:t>
            </a:r>
          </a:p>
          <a:p>
            <a:r>
              <a:rPr lang="en-US" sz="2800" dirty="0">
                <a:solidFill>
                  <a:schemeClr val="bg2"/>
                </a:solidFill>
              </a:rPr>
              <a:t>Executive Summary:  1 ½ Page</a:t>
            </a:r>
          </a:p>
          <a:p>
            <a:r>
              <a:rPr lang="en-US" sz="2800" dirty="0">
                <a:solidFill>
                  <a:schemeClr val="bg2"/>
                </a:solidFill>
              </a:rPr>
              <a:t>Context:  National level perspective &amp; discussion of vision rehab services:  3 ½ pages</a:t>
            </a:r>
          </a:p>
          <a:p>
            <a:r>
              <a:rPr lang="en-US" sz="2800" dirty="0">
                <a:solidFill>
                  <a:schemeClr val="bg2"/>
                </a:solidFill>
              </a:rPr>
              <a:t>State Level Prevalence</a:t>
            </a:r>
          </a:p>
          <a:p>
            <a:r>
              <a:rPr lang="en-US" sz="2800" dirty="0">
                <a:solidFill>
                  <a:schemeClr val="bg2"/>
                </a:solidFill>
              </a:rPr>
              <a:t>State map showing county level distribution </a:t>
            </a:r>
          </a:p>
          <a:p>
            <a:r>
              <a:rPr lang="en-US" sz="2800" dirty="0">
                <a:solidFill>
                  <a:schemeClr val="bg2"/>
                </a:solidFill>
              </a:rPr>
              <a:t>Chronic Conditions, Health Related Quality of Life, &amp; Disability Measures: 5 pages</a:t>
            </a:r>
          </a:p>
          <a:p>
            <a:r>
              <a:rPr lang="en-US" sz="2800" dirty="0">
                <a:solidFill>
                  <a:schemeClr val="bg2"/>
                </a:solidFill>
              </a:rPr>
              <a:t>Tables: State &amp; county level prevalence; 60 BRFSS variables comparing people with and w/o blindness and low vision.</a:t>
            </a:r>
          </a:p>
          <a:p>
            <a:endParaRPr lang="en-US" dirty="0"/>
          </a:p>
          <a:p>
            <a:endParaRPr lang="en-US" dirty="0"/>
          </a:p>
        </p:txBody>
      </p:sp>
    </p:spTree>
    <p:extLst>
      <p:ext uri="{BB962C8B-B14F-4D97-AF65-F5344CB8AC3E}">
        <p14:creationId xmlns:p14="http://schemas.microsoft.com/office/powerpoint/2010/main" val="410708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5FAC-5E85-4143-AF84-B20D79D9253C}"/>
              </a:ext>
            </a:extLst>
          </p:cNvPr>
          <p:cNvSpPr>
            <a:spLocks noGrp="1"/>
          </p:cNvSpPr>
          <p:nvPr>
            <p:ph type="title"/>
          </p:nvPr>
        </p:nvSpPr>
        <p:spPr>
          <a:xfrm>
            <a:off x="457200" y="274638"/>
            <a:ext cx="8229600" cy="487362"/>
          </a:xfrm>
        </p:spPr>
        <p:txBody>
          <a:bodyPr/>
          <a:lstStyle/>
          <a:p>
            <a:r>
              <a:rPr lang="en-US" dirty="0"/>
              <a:t>Data Examined</a:t>
            </a:r>
          </a:p>
        </p:txBody>
      </p:sp>
      <p:sp>
        <p:nvSpPr>
          <p:cNvPr id="3" name="Content Placeholder 2">
            <a:extLst>
              <a:ext uri="{FF2B5EF4-FFF2-40B4-BE49-F238E27FC236}">
                <a16:creationId xmlns:a16="http://schemas.microsoft.com/office/drawing/2014/main" id="{C2BC411E-07B6-406F-A623-4EDB98F82EA4}"/>
              </a:ext>
            </a:extLst>
          </p:cNvPr>
          <p:cNvSpPr>
            <a:spLocks noGrp="1"/>
          </p:cNvSpPr>
          <p:nvPr>
            <p:ph idx="1"/>
          </p:nvPr>
        </p:nvSpPr>
        <p:spPr>
          <a:xfrm>
            <a:off x="457200" y="838200"/>
            <a:ext cx="8229600" cy="4953001"/>
          </a:xfrm>
        </p:spPr>
        <p:txBody>
          <a:bodyPr/>
          <a:lstStyle/>
          <a:p>
            <a:r>
              <a:rPr lang="en-US" dirty="0"/>
              <a:t>Behavioral Risk Factor Surveillance System (BRFSS).  Administered by states, financial support and protocol from CDC.</a:t>
            </a:r>
          </a:p>
          <a:p>
            <a:r>
              <a:rPr lang="en-US" dirty="0"/>
              <a:t>Samples 440,000 people annually.  World’s largest and oldest phone survey; Complex sampling frame; Post survey weighting </a:t>
            </a:r>
          </a:p>
          <a:p>
            <a:r>
              <a:rPr lang="en-US" dirty="0"/>
              <a:t>Addresses health behaviors (smoking) and risks (obesity).  Used to inform health policy</a:t>
            </a:r>
          </a:p>
          <a:p>
            <a:r>
              <a:rPr lang="en-US" dirty="0"/>
              <a:t>Provides state (and regional) and aggregated national data annually.</a:t>
            </a:r>
          </a:p>
          <a:p>
            <a:r>
              <a:rPr lang="en-US" dirty="0"/>
              <a:t>American Community Survey.  Administered by Census.  Five year aggregated data provides county level information</a:t>
            </a:r>
          </a:p>
          <a:p>
            <a:endParaRPr lang="en-US" dirty="0"/>
          </a:p>
        </p:txBody>
      </p:sp>
    </p:spTree>
    <p:extLst>
      <p:ext uri="{BB962C8B-B14F-4D97-AF65-F5344CB8AC3E}">
        <p14:creationId xmlns:p14="http://schemas.microsoft.com/office/powerpoint/2010/main" val="9017513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C945-128F-4C56-8756-7E35A328FD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4C7B87-69A6-4574-A0BB-6E61495A8886}"/>
              </a:ext>
            </a:extLst>
          </p:cNvPr>
          <p:cNvSpPr>
            <a:spLocks noGrp="1"/>
          </p:cNvSpPr>
          <p:nvPr>
            <p:ph idx="1"/>
          </p:nvPr>
        </p:nvSpPr>
        <p:spPr/>
        <p:txBody>
          <a:bodyPr/>
          <a:lstStyle/>
          <a:p>
            <a:pPr marL="0" indent="0">
              <a:buNone/>
            </a:pPr>
            <a:r>
              <a:rPr lang="en-US" sz="2400" dirty="0"/>
              <a:t>Case Definition of blindness and low vision: 	</a:t>
            </a:r>
          </a:p>
          <a:p>
            <a:pPr marL="0" indent="0">
              <a:buNone/>
            </a:pPr>
            <a:r>
              <a:rPr lang="en-US" dirty="0"/>
              <a:t>	</a:t>
            </a:r>
            <a:r>
              <a:rPr lang="en-US" sz="2400" dirty="0"/>
              <a:t>“Are you blind or do you have serious difficulty seeing, even when wearing glasses?”</a:t>
            </a:r>
          </a:p>
          <a:p>
            <a:endParaRPr lang="en-US" sz="2400" dirty="0"/>
          </a:p>
          <a:p>
            <a:r>
              <a:rPr lang="en-US" sz="2400" dirty="0"/>
              <a:t>Both BRFSS and ACS ask the same vision question</a:t>
            </a:r>
          </a:p>
          <a:p>
            <a:r>
              <a:rPr lang="en-US" sz="2400" dirty="0"/>
              <a:t>Response is yes/no; no scaled response</a:t>
            </a:r>
          </a:p>
          <a:p>
            <a:r>
              <a:rPr lang="en-US" sz="2400" dirty="0"/>
              <a:t>Neither survey asks about vision rehabilitation</a:t>
            </a:r>
          </a:p>
          <a:p>
            <a:r>
              <a:rPr lang="en-US" sz="2400" dirty="0"/>
              <a:t>Every survey has limitations </a:t>
            </a:r>
          </a:p>
          <a:p>
            <a:endParaRPr lang="en-US" dirty="0"/>
          </a:p>
        </p:txBody>
      </p:sp>
      <p:sp>
        <p:nvSpPr>
          <p:cNvPr id="4" name="Text Placeholder 3">
            <a:extLst>
              <a:ext uri="{FF2B5EF4-FFF2-40B4-BE49-F238E27FC236}">
                <a16:creationId xmlns:a16="http://schemas.microsoft.com/office/drawing/2014/main" id="{2CE0590D-42C6-423C-80B0-2FD8BCA7DC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86794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CE09-04C4-4FA8-BF33-A8938640FBB2}"/>
              </a:ext>
            </a:extLst>
          </p:cNvPr>
          <p:cNvSpPr>
            <a:spLocks noGrp="1"/>
          </p:cNvSpPr>
          <p:nvPr>
            <p:ph type="title"/>
          </p:nvPr>
        </p:nvSpPr>
        <p:spPr/>
        <p:txBody>
          <a:bodyPr/>
          <a:lstStyle/>
          <a:p>
            <a:r>
              <a:rPr lang="en-US" sz="3200" dirty="0"/>
              <a:t>Completed Nine Reports</a:t>
            </a:r>
            <a:br>
              <a:rPr lang="en-US" sz="3200" dirty="0"/>
            </a:br>
            <a:endParaRPr lang="en-US" sz="3200" dirty="0"/>
          </a:p>
        </p:txBody>
      </p:sp>
      <p:sp>
        <p:nvSpPr>
          <p:cNvPr id="3" name="Content Placeholder 2">
            <a:extLst>
              <a:ext uri="{FF2B5EF4-FFF2-40B4-BE49-F238E27FC236}">
                <a16:creationId xmlns:a16="http://schemas.microsoft.com/office/drawing/2014/main" id="{F653F956-0AFD-4FB0-854C-A0A9EB6DAE36}"/>
              </a:ext>
            </a:extLst>
          </p:cNvPr>
          <p:cNvSpPr>
            <a:spLocks noGrp="1"/>
          </p:cNvSpPr>
          <p:nvPr>
            <p:ph idx="1"/>
          </p:nvPr>
        </p:nvSpPr>
        <p:spPr/>
        <p:txBody>
          <a:bodyPr numCol="2"/>
          <a:lstStyle/>
          <a:p>
            <a:r>
              <a:rPr lang="en-US" sz="2800" dirty="0"/>
              <a:t>National Report</a:t>
            </a:r>
          </a:p>
          <a:p>
            <a:r>
              <a:rPr lang="en-US" sz="2800" dirty="0"/>
              <a:t>Pennsylvania</a:t>
            </a:r>
          </a:p>
          <a:p>
            <a:r>
              <a:rPr lang="en-US" sz="2800" dirty="0"/>
              <a:t>Illinois</a:t>
            </a:r>
          </a:p>
          <a:p>
            <a:r>
              <a:rPr lang="en-US" sz="2800" dirty="0"/>
              <a:t>Missouri</a:t>
            </a:r>
          </a:p>
          <a:p>
            <a:r>
              <a:rPr lang="en-US" sz="2800" dirty="0"/>
              <a:t>New York</a:t>
            </a:r>
          </a:p>
          <a:p>
            <a:endParaRPr lang="en-US" sz="2800" dirty="0"/>
          </a:p>
          <a:p>
            <a:endParaRPr lang="en-US" sz="2800" dirty="0"/>
          </a:p>
          <a:p>
            <a:pPr marL="0" indent="0">
              <a:buNone/>
            </a:pPr>
            <a:endParaRPr lang="en-US" sz="2800" dirty="0"/>
          </a:p>
          <a:p>
            <a:r>
              <a:rPr lang="en-US" sz="2800" dirty="0"/>
              <a:t>California</a:t>
            </a:r>
          </a:p>
          <a:p>
            <a:r>
              <a:rPr lang="en-US" sz="2800" dirty="0"/>
              <a:t>Louisiana</a:t>
            </a:r>
          </a:p>
          <a:p>
            <a:r>
              <a:rPr lang="en-US" sz="2800" dirty="0"/>
              <a:t>Florida</a:t>
            </a:r>
          </a:p>
          <a:p>
            <a:r>
              <a:rPr lang="en-US" sz="2800" dirty="0"/>
              <a:t>Oklahoma</a:t>
            </a:r>
          </a:p>
          <a:p>
            <a:endParaRPr lang="en-US" dirty="0"/>
          </a:p>
        </p:txBody>
      </p:sp>
      <p:sp>
        <p:nvSpPr>
          <p:cNvPr id="5" name="Text Placeholder 4">
            <a:extLst>
              <a:ext uri="{FF2B5EF4-FFF2-40B4-BE49-F238E27FC236}">
                <a16:creationId xmlns:a16="http://schemas.microsoft.com/office/drawing/2014/main" id="{2AC396C5-9575-47E4-8380-2C3FA9CF8275}"/>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2646A261-C82D-4364-ADD1-A9905101D1C5}"/>
              </a:ext>
            </a:extLst>
          </p:cNvPr>
          <p:cNvSpPr>
            <a:spLocks noGrp="1"/>
          </p:cNvSpPr>
          <p:nvPr>
            <p:ph type="sldNum" sz="quarter" idx="4294967295"/>
          </p:nvPr>
        </p:nvSpPr>
        <p:spPr>
          <a:xfrm>
            <a:off x="7010400" y="6356350"/>
            <a:ext cx="2133600" cy="365125"/>
          </a:xfrm>
          <a:prstGeom prst="rect">
            <a:avLst/>
          </a:prstGeom>
        </p:spPr>
        <p:txBody>
          <a:bodyPr/>
          <a:lstStyle/>
          <a:p>
            <a:pPr>
              <a:defRPr/>
            </a:pPr>
            <a:fld id="{C9339EF4-3603-4429-A988-5512D3AB08DC}" type="slidenum">
              <a:rPr lang="en-US" smtClean="0"/>
              <a:pPr>
                <a:defRPr/>
              </a:pPr>
              <a:t>13</a:t>
            </a:fld>
            <a:endParaRPr lang="en-US" dirty="0"/>
          </a:p>
        </p:txBody>
      </p:sp>
    </p:spTree>
    <p:extLst>
      <p:ext uri="{BB962C8B-B14F-4D97-AF65-F5344CB8AC3E}">
        <p14:creationId xmlns:p14="http://schemas.microsoft.com/office/powerpoint/2010/main" val="3282692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5540-4D9C-356A-C7AB-D8BA23983833}"/>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833E4428-243B-9780-A6E2-F3883C4EC714}"/>
              </a:ext>
            </a:extLst>
          </p:cNvPr>
          <p:cNvSpPr>
            <a:spLocks noGrp="1"/>
          </p:cNvSpPr>
          <p:nvPr>
            <p:ph type="body" sz="quarter" idx="10"/>
          </p:nvPr>
        </p:nvSpPr>
        <p:spPr/>
        <p:txBody>
          <a:bodyPr/>
          <a:lstStyle/>
          <a:p>
            <a:endParaRPr lang="en-US"/>
          </a:p>
        </p:txBody>
      </p:sp>
      <p:sp>
        <p:nvSpPr>
          <p:cNvPr id="6" name="Content Placeholder 5">
            <a:extLst>
              <a:ext uri="{FF2B5EF4-FFF2-40B4-BE49-F238E27FC236}">
                <a16:creationId xmlns:a16="http://schemas.microsoft.com/office/drawing/2014/main" id="{5DF5FC3D-5C34-02E2-E198-3F96BC62B5B4}"/>
              </a:ext>
            </a:extLst>
          </p:cNvPr>
          <p:cNvSpPr>
            <a:spLocks noGrp="1"/>
          </p:cNvSpPr>
          <p:nvPr>
            <p:ph idx="1"/>
          </p:nvPr>
        </p:nvSpPr>
        <p:spPr/>
        <p:txBody>
          <a:bodyPr/>
          <a:lstStyle/>
          <a:p>
            <a:endParaRPr lang="en-US" dirty="0"/>
          </a:p>
          <a:p>
            <a:r>
              <a:rPr lang="en-US" dirty="0"/>
              <a:t>National prevalence of blindness and low vision in response to the question “Are you blind or do you have serious difficulty seeing, even when wearing glasses?” is </a:t>
            </a:r>
            <a:r>
              <a:rPr lang="en-US" sz="4000" dirty="0"/>
              <a:t>7.3%.</a:t>
            </a:r>
          </a:p>
          <a:p>
            <a:endParaRPr lang="en-US" dirty="0"/>
          </a:p>
          <a:p>
            <a:pPr marL="0" indent="0">
              <a:buNone/>
            </a:pPr>
            <a:endParaRPr lang="en-US" sz="3600" dirty="0"/>
          </a:p>
        </p:txBody>
      </p:sp>
    </p:spTree>
    <p:extLst>
      <p:ext uri="{BB962C8B-B14F-4D97-AF65-F5344CB8AC3E}">
        <p14:creationId xmlns:p14="http://schemas.microsoft.com/office/powerpoint/2010/main" val="655420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98F7-64DE-32C9-EDD0-C96E2849ED1D}"/>
              </a:ext>
            </a:extLst>
          </p:cNvPr>
          <p:cNvSpPr>
            <a:spLocks noGrp="1"/>
          </p:cNvSpPr>
          <p:nvPr>
            <p:ph type="title"/>
          </p:nvPr>
        </p:nvSpPr>
        <p:spPr>
          <a:xfrm>
            <a:off x="457200" y="274638"/>
            <a:ext cx="8229600" cy="715962"/>
          </a:xfrm>
        </p:spPr>
        <p:txBody>
          <a:bodyPr/>
          <a:lstStyle/>
          <a:p>
            <a:r>
              <a:rPr lang="en-US" dirty="0"/>
              <a:t>But we know. . .</a:t>
            </a:r>
          </a:p>
        </p:txBody>
      </p:sp>
      <p:sp>
        <p:nvSpPr>
          <p:cNvPr id="3" name="Content Placeholder 2">
            <a:extLst>
              <a:ext uri="{FF2B5EF4-FFF2-40B4-BE49-F238E27FC236}">
                <a16:creationId xmlns:a16="http://schemas.microsoft.com/office/drawing/2014/main" id="{2C4FD732-10B4-EECF-7DAA-6C92E3351335}"/>
              </a:ext>
            </a:extLst>
          </p:cNvPr>
          <p:cNvSpPr>
            <a:spLocks noGrp="1"/>
          </p:cNvSpPr>
          <p:nvPr>
            <p:ph idx="1"/>
          </p:nvPr>
        </p:nvSpPr>
        <p:spPr>
          <a:xfrm>
            <a:off x="457200" y="990600"/>
            <a:ext cx="8229600" cy="5181600"/>
          </a:xfrm>
        </p:spPr>
        <p:txBody>
          <a:bodyPr/>
          <a:lstStyle/>
          <a:p>
            <a:r>
              <a:rPr lang="en-US" sz="2800" dirty="0"/>
              <a:t>Women are more likely than men to report  blindness and low vision</a:t>
            </a:r>
            <a:r>
              <a:rPr lang="en-US" dirty="0"/>
              <a:t>.</a:t>
            </a:r>
          </a:p>
          <a:p>
            <a:pPr marL="914400" lvl="2" indent="0">
              <a:buNone/>
            </a:pPr>
            <a:r>
              <a:rPr lang="en-US" sz="2800" dirty="0"/>
              <a:t>	Women:  7.5%</a:t>
            </a:r>
          </a:p>
          <a:p>
            <a:pPr marL="914400" lvl="2" indent="0">
              <a:buNone/>
            </a:pPr>
            <a:r>
              <a:rPr lang="en-US" sz="2800" dirty="0"/>
              <a:t>	Men: 7.0</a:t>
            </a:r>
          </a:p>
          <a:p>
            <a:endParaRPr lang="en-US" dirty="0"/>
          </a:p>
          <a:p>
            <a:r>
              <a:rPr lang="en-US" dirty="0"/>
              <a:t>Older age groups are more likely to report vision problems </a:t>
            </a:r>
          </a:p>
          <a:p>
            <a:pPr marL="914400" lvl="2" indent="0">
              <a:buNone/>
            </a:pPr>
            <a:r>
              <a:rPr lang="en-US" sz="2800" dirty="0"/>
              <a:t>	Ages 65-74:  6.3%</a:t>
            </a:r>
          </a:p>
          <a:p>
            <a:pPr marL="914400" lvl="2" indent="0">
              <a:buNone/>
            </a:pPr>
            <a:r>
              <a:rPr lang="en-US" sz="2800" dirty="0"/>
              <a:t>	Ages 75-79:  7.4%</a:t>
            </a:r>
          </a:p>
          <a:p>
            <a:pPr marL="1828800" lvl="4" indent="0">
              <a:buNone/>
            </a:pPr>
            <a:r>
              <a:rPr lang="en-US" sz="2800" dirty="0"/>
              <a:t>Ages 80+:      9.8%</a:t>
            </a:r>
          </a:p>
          <a:p>
            <a:pPr lvl="2"/>
            <a:endParaRPr lang="en-US" sz="2800" dirty="0"/>
          </a:p>
        </p:txBody>
      </p:sp>
      <p:sp>
        <p:nvSpPr>
          <p:cNvPr id="4" name="Text Placeholder 3">
            <a:extLst>
              <a:ext uri="{FF2B5EF4-FFF2-40B4-BE49-F238E27FC236}">
                <a16:creationId xmlns:a16="http://schemas.microsoft.com/office/drawing/2014/main" id="{97FB4A34-FB62-DD47-4D42-044090A4483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187380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B2C5-66CA-F978-0D2E-08DFC4720B3D}"/>
              </a:ext>
            </a:extLst>
          </p:cNvPr>
          <p:cNvSpPr>
            <a:spLocks noGrp="1"/>
          </p:cNvSpPr>
          <p:nvPr>
            <p:ph type="title"/>
          </p:nvPr>
        </p:nvSpPr>
        <p:spPr/>
        <p:txBody>
          <a:bodyPr/>
          <a:lstStyle/>
          <a:p>
            <a:r>
              <a:rPr lang="en-US" dirty="0"/>
              <a:t>Blindness and Low Vision Vary by Race Ethnicity</a:t>
            </a:r>
          </a:p>
        </p:txBody>
      </p:sp>
      <p:sp>
        <p:nvSpPr>
          <p:cNvPr id="3" name="Content Placeholder 2">
            <a:extLst>
              <a:ext uri="{FF2B5EF4-FFF2-40B4-BE49-F238E27FC236}">
                <a16:creationId xmlns:a16="http://schemas.microsoft.com/office/drawing/2014/main" id="{B50C9F01-5F44-8EB1-9750-28354980B3FD}"/>
              </a:ext>
            </a:extLst>
          </p:cNvPr>
          <p:cNvSpPr>
            <a:spLocks noGrp="1"/>
          </p:cNvSpPr>
          <p:nvPr>
            <p:ph idx="1"/>
          </p:nvPr>
        </p:nvSpPr>
        <p:spPr/>
        <p:txBody>
          <a:bodyPr/>
          <a:lstStyle/>
          <a:p>
            <a:pPr marL="914400" lvl="2" indent="0">
              <a:buNone/>
            </a:pPr>
            <a:r>
              <a:rPr lang="en-US" sz="3200" dirty="0"/>
              <a:t>White: 			6.1%</a:t>
            </a:r>
          </a:p>
          <a:p>
            <a:pPr marL="914400" lvl="2" indent="0">
              <a:buNone/>
            </a:pPr>
            <a:r>
              <a:rPr lang="en-US" sz="3200" dirty="0"/>
              <a:t>Asian:			8.8%</a:t>
            </a:r>
          </a:p>
          <a:p>
            <a:pPr marL="914400" lvl="2" indent="0">
              <a:buNone/>
            </a:pPr>
            <a:r>
              <a:rPr lang="en-US" sz="3200" dirty="0"/>
              <a:t>Black:			10.5%</a:t>
            </a:r>
          </a:p>
          <a:p>
            <a:pPr marL="914400" lvl="2" indent="0">
              <a:buNone/>
            </a:pPr>
            <a:r>
              <a:rPr lang="en-US" sz="3200" dirty="0"/>
              <a:t>Hispanic:			13.9%</a:t>
            </a:r>
          </a:p>
          <a:p>
            <a:pPr marL="914400" lvl="2" indent="0">
              <a:buNone/>
            </a:pPr>
            <a:r>
              <a:rPr lang="en-US" sz="3200" dirty="0"/>
              <a:t>Native American:	14.2%</a:t>
            </a:r>
          </a:p>
        </p:txBody>
      </p:sp>
      <p:sp>
        <p:nvSpPr>
          <p:cNvPr id="4" name="Text Placeholder 3">
            <a:extLst>
              <a:ext uri="{FF2B5EF4-FFF2-40B4-BE49-F238E27FC236}">
                <a16:creationId xmlns:a16="http://schemas.microsoft.com/office/drawing/2014/main" id="{9314B6FE-620C-5172-7FE1-270866EBB70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58751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E25D-270E-7F2B-B7F5-D44FFE51B69C}"/>
              </a:ext>
            </a:extLst>
          </p:cNvPr>
          <p:cNvSpPr>
            <a:spLocks noGrp="1"/>
          </p:cNvSpPr>
          <p:nvPr>
            <p:ph type="title"/>
          </p:nvPr>
        </p:nvSpPr>
        <p:spPr/>
        <p:txBody>
          <a:bodyPr/>
          <a:lstStyle/>
          <a:p>
            <a:r>
              <a:rPr lang="en-US" dirty="0"/>
              <a:t>Is Blindness and Low Vision Evenly Distributed across the United States?</a:t>
            </a:r>
          </a:p>
        </p:txBody>
      </p:sp>
      <p:sp>
        <p:nvSpPr>
          <p:cNvPr id="3" name="Content Placeholder 2">
            <a:extLst>
              <a:ext uri="{FF2B5EF4-FFF2-40B4-BE49-F238E27FC236}">
                <a16:creationId xmlns:a16="http://schemas.microsoft.com/office/drawing/2014/main" id="{BF7B8DCA-98AB-6E2B-DFC5-0051EDB241F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FD8DE5B-E1BF-502F-A917-2F5DE3C500E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1370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1C3F-378E-4BC2-B63F-42836F56B2BC}"/>
              </a:ext>
            </a:extLst>
          </p:cNvPr>
          <p:cNvSpPr>
            <a:spLocks noGrp="1"/>
          </p:cNvSpPr>
          <p:nvPr>
            <p:ph type="title"/>
          </p:nvPr>
        </p:nvSpPr>
        <p:spPr>
          <a:xfrm>
            <a:off x="457200" y="274638"/>
            <a:ext cx="8229600" cy="1554162"/>
          </a:xfrm>
        </p:spPr>
        <p:txBody>
          <a:bodyPr/>
          <a:lstStyle/>
          <a:p>
            <a:r>
              <a:rPr lang="en-US" sz="3600" dirty="0"/>
              <a:t>Big Data Findings: Prevalence</a:t>
            </a:r>
            <a:br>
              <a:rPr lang="en-US" sz="3600" dirty="0"/>
            </a:br>
            <a:br>
              <a:rPr lang="en-US" sz="3600" dirty="0"/>
            </a:br>
            <a:r>
              <a:rPr lang="en-US" sz="3600" dirty="0"/>
              <a:t>State Level Variability</a:t>
            </a:r>
          </a:p>
        </p:txBody>
      </p:sp>
      <p:sp>
        <p:nvSpPr>
          <p:cNvPr id="3" name="Content Placeholder 2">
            <a:extLst>
              <a:ext uri="{FF2B5EF4-FFF2-40B4-BE49-F238E27FC236}">
                <a16:creationId xmlns:a16="http://schemas.microsoft.com/office/drawing/2014/main" id="{45EE6871-9BE1-4495-B808-4423367346E4}"/>
              </a:ext>
            </a:extLst>
          </p:cNvPr>
          <p:cNvSpPr>
            <a:spLocks noGrp="1"/>
          </p:cNvSpPr>
          <p:nvPr>
            <p:ph idx="1"/>
          </p:nvPr>
        </p:nvSpPr>
        <p:spPr/>
        <p:txBody>
          <a:bodyPr/>
          <a:lstStyle/>
          <a:p>
            <a:endParaRPr lang="en-US" sz="2800" dirty="0"/>
          </a:p>
          <a:p>
            <a:pPr marL="0" indent="0">
              <a:buNone/>
            </a:pPr>
            <a:r>
              <a:rPr lang="en-US" sz="3200" dirty="0"/>
              <a:t>		</a:t>
            </a:r>
          </a:p>
          <a:p>
            <a:pPr marL="0" indent="0">
              <a:buNone/>
            </a:pPr>
            <a:r>
              <a:rPr lang="en-US" sz="3200" dirty="0"/>
              <a:t>		US Average = 7.3% </a:t>
            </a:r>
          </a:p>
          <a:p>
            <a:pPr marL="0" indent="0">
              <a:buNone/>
            </a:pPr>
            <a:r>
              <a:rPr lang="en-US" sz="3200" dirty="0"/>
              <a:t>		Lowest = 5.8% Illinois </a:t>
            </a:r>
          </a:p>
          <a:p>
            <a:pPr marL="0" indent="0">
              <a:buNone/>
            </a:pPr>
            <a:r>
              <a:rPr lang="en-US" sz="3200" dirty="0"/>
              <a:t>		Highest= ????</a:t>
            </a:r>
          </a:p>
          <a:p>
            <a:endParaRPr lang="en-US" dirty="0"/>
          </a:p>
        </p:txBody>
      </p:sp>
      <p:sp>
        <p:nvSpPr>
          <p:cNvPr id="4" name="Text Placeholder 3">
            <a:extLst>
              <a:ext uri="{FF2B5EF4-FFF2-40B4-BE49-F238E27FC236}">
                <a16:creationId xmlns:a16="http://schemas.microsoft.com/office/drawing/2014/main" id="{05E4B0F1-1D46-433C-87B9-D3E355F4C6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363673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1C3F-378E-4BC2-B63F-42836F56B2BC}"/>
              </a:ext>
            </a:extLst>
          </p:cNvPr>
          <p:cNvSpPr>
            <a:spLocks noGrp="1"/>
          </p:cNvSpPr>
          <p:nvPr>
            <p:ph type="title"/>
          </p:nvPr>
        </p:nvSpPr>
        <p:spPr/>
        <p:txBody>
          <a:bodyPr/>
          <a:lstStyle/>
          <a:p>
            <a:r>
              <a:rPr lang="en-US" sz="3600" dirty="0"/>
              <a:t>Big Data Findings: Prevalence</a:t>
            </a:r>
          </a:p>
        </p:txBody>
      </p:sp>
      <p:sp>
        <p:nvSpPr>
          <p:cNvPr id="3" name="Content Placeholder 2">
            <a:extLst>
              <a:ext uri="{FF2B5EF4-FFF2-40B4-BE49-F238E27FC236}">
                <a16:creationId xmlns:a16="http://schemas.microsoft.com/office/drawing/2014/main" id="{45EE6871-9BE1-4495-B808-4423367346E4}"/>
              </a:ext>
            </a:extLst>
          </p:cNvPr>
          <p:cNvSpPr>
            <a:spLocks noGrp="1"/>
          </p:cNvSpPr>
          <p:nvPr>
            <p:ph idx="1"/>
          </p:nvPr>
        </p:nvSpPr>
        <p:spPr/>
        <p:txBody>
          <a:bodyPr/>
          <a:lstStyle/>
          <a:p>
            <a:endParaRPr lang="en-US" sz="2800" dirty="0"/>
          </a:p>
          <a:p>
            <a:pPr marL="0" indent="0">
              <a:buNone/>
            </a:pPr>
            <a:r>
              <a:rPr lang="en-US" sz="3200" dirty="0"/>
              <a:t>		US Average = 7.3% </a:t>
            </a:r>
          </a:p>
          <a:p>
            <a:pPr marL="0" indent="0">
              <a:buNone/>
            </a:pPr>
            <a:r>
              <a:rPr lang="en-US" sz="3200" dirty="0"/>
              <a:t>		Lowest = 5.8% Illinois </a:t>
            </a:r>
          </a:p>
          <a:p>
            <a:pPr marL="0" indent="0">
              <a:buNone/>
            </a:pPr>
            <a:r>
              <a:rPr lang="en-US" sz="3200" dirty="0"/>
              <a:t>		Highest = 12.4% Louisiana</a:t>
            </a:r>
          </a:p>
          <a:p>
            <a:endParaRPr lang="en-US" dirty="0"/>
          </a:p>
        </p:txBody>
      </p:sp>
      <p:sp>
        <p:nvSpPr>
          <p:cNvPr id="4" name="Text Placeholder 3">
            <a:extLst>
              <a:ext uri="{FF2B5EF4-FFF2-40B4-BE49-F238E27FC236}">
                <a16:creationId xmlns:a16="http://schemas.microsoft.com/office/drawing/2014/main" id="{05E4B0F1-1D46-433C-87B9-D3E355F4C6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948793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316B-9837-D1AA-54CA-DEC48A64BAFD}"/>
              </a:ext>
            </a:extLst>
          </p:cNvPr>
          <p:cNvSpPr>
            <a:spLocks noGrp="1"/>
          </p:cNvSpPr>
          <p:nvPr>
            <p:ph type="title"/>
          </p:nvPr>
        </p:nvSpPr>
        <p:spPr/>
        <p:txBody>
          <a:bodyPr/>
          <a:lstStyle/>
          <a:p>
            <a:r>
              <a:rPr lang="en-US" sz="3600" dirty="0"/>
              <a:t>What is the Big Data Project?</a:t>
            </a:r>
          </a:p>
        </p:txBody>
      </p:sp>
      <p:sp>
        <p:nvSpPr>
          <p:cNvPr id="3" name="Content Placeholder 2">
            <a:extLst>
              <a:ext uri="{FF2B5EF4-FFF2-40B4-BE49-F238E27FC236}">
                <a16:creationId xmlns:a16="http://schemas.microsoft.com/office/drawing/2014/main" id="{D77B5856-7AB6-425A-221D-CD0AD1687DFC}"/>
              </a:ext>
            </a:extLst>
          </p:cNvPr>
          <p:cNvSpPr>
            <a:spLocks noGrp="1"/>
          </p:cNvSpPr>
          <p:nvPr>
            <p:ph idx="1"/>
          </p:nvPr>
        </p:nvSpPr>
        <p:spPr/>
        <p:txBody>
          <a:bodyPr/>
          <a:lstStyle/>
          <a:p>
            <a:r>
              <a:rPr lang="en-US" dirty="0"/>
              <a:t>Stand alone state reports estimating the prevalence of blindness and low vison at the state and county level among people age ≥65 years. </a:t>
            </a:r>
          </a:p>
          <a:p>
            <a:r>
              <a:rPr lang="en-US" dirty="0"/>
              <a:t>Stand alone state reports that describe social, economic, health, and quality of life factors among people who are blind and have low vision aged ≥65 years compared to older people without blindness and low vision at the state level.   </a:t>
            </a:r>
          </a:p>
        </p:txBody>
      </p:sp>
      <p:sp>
        <p:nvSpPr>
          <p:cNvPr id="4" name="Text Placeholder 3">
            <a:extLst>
              <a:ext uri="{FF2B5EF4-FFF2-40B4-BE49-F238E27FC236}">
                <a16:creationId xmlns:a16="http://schemas.microsoft.com/office/drawing/2014/main" id="{CFE64A6F-9A1B-9F86-F425-941E9C02D6E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351388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4012525882"/>
              </p:ext>
            </p:extLst>
          </p:nvPr>
        </p:nvGraphicFramePr>
        <p:xfrm>
          <a:off x="416378" y="2032908"/>
          <a:ext cx="7764236" cy="38453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533400" y="381001"/>
            <a:ext cx="8194222" cy="1384995"/>
          </a:xfrm>
          <a:prstGeom prst="rect">
            <a:avLst/>
          </a:prstGeom>
          <a:noFill/>
        </p:spPr>
        <p:txBody>
          <a:bodyPr wrap="square" rtlCol="0">
            <a:spAutoFit/>
          </a:bodyPr>
          <a:lstStyle/>
          <a:p>
            <a:r>
              <a:rPr lang="en-US" sz="2800" b="1" dirty="0"/>
              <a:t>Prevalence of Vision Impairment among People with and without Vision Impairment, Age 65+, US and 8 States</a:t>
            </a:r>
          </a:p>
        </p:txBody>
      </p:sp>
    </p:spTree>
    <p:extLst>
      <p:ext uri="{BB962C8B-B14F-4D97-AF65-F5344CB8AC3E}">
        <p14:creationId xmlns:p14="http://schemas.microsoft.com/office/powerpoint/2010/main" val="4079173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9C692E-C0AE-1677-E6C9-EA100153CB44}"/>
              </a:ext>
            </a:extLst>
          </p:cNvPr>
          <p:cNvSpPr>
            <a:spLocks noGrp="1"/>
          </p:cNvSpPr>
          <p:nvPr>
            <p:ph type="title"/>
          </p:nvPr>
        </p:nvSpPr>
        <p:spPr/>
        <p:txBody>
          <a:bodyPr/>
          <a:lstStyle/>
          <a:p>
            <a:r>
              <a:rPr lang="en-US" dirty="0"/>
              <a:t>Is Blindness and Low Vision Evenly Distributed within States? </a:t>
            </a:r>
          </a:p>
        </p:txBody>
      </p:sp>
      <p:sp>
        <p:nvSpPr>
          <p:cNvPr id="6" name="Content Placeholder 5">
            <a:extLst>
              <a:ext uri="{FF2B5EF4-FFF2-40B4-BE49-F238E27FC236}">
                <a16:creationId xmlns:a16="http://schemas.microsoft.com/office/drawing/2014/main" id="{345D597C-9E17-DF78-3FC4-1A781A04A9E7}"/>
              </a:ext>
            </a:extLst>
          </p:cNvPr>
          <p:cNvSpPr>
            <a:spLocks noGrp="1"/>
          </p:cNvSpPr>
          <p:nvPr>
            <p:ph idx="1"/>
          </p:nvPr>
        </p:nvSpPr>
        <p:spPr/>
        <p:txBody>
          <a:bodyPr/>
          <a:lstStyle/>
          <a:p>
            <a:endParaRPr lang="en-US"/>
          </a:p>
        </p:txBody>
      </p:sp>
      <p:sp>
        <p:nvSpPr>
          <p:cNvPr id="7" name="Text Placeholder 6">
            <a:extLst>
              <a:ext uri="{FF2B5EF4-FFF2-40B4-BE49-F238E27FC236}">
                <a16:creationId xmlns:a16="http://schemas.microsoft.com/office/drawing/2014/main" id="{0F955F60-0C14-43F1-EA8D-158B1EE1625C}"/>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95FDB502-9DAE-BA06-F231-C2F43D6D8DC4}"/>
              </a:ext>
            </a:extLst>
          </p:cNvPr>
          <p:cNvSpPr>
            <a:spLocks noGrp="1"/>
          </p:cNvSpPr>
          <p:nvPr>
            <p:ph type="sldNum" sz="quarter" idx="4294967295"/>
          </p:nvPr>
        </p:nvSpPr>
        <p:spPr>
          <a:xfrm>
            <a:off x="0" y="0"/>
            <a:ext cx="0" cy="0"/>
          </a:xfrm>
        </p:spPr>
        <p:txBody>
          <a:bodyPr/>
          <a:lstStyle/>
          <a:p>
            <a:fld id="{9D4C8B82-5241-4477-8045-FBF74A701182}" type="slidenum">
              <a:rPr lang="en-US" smtClean="0"/>
              <a:t>21</a:t>
            </a:fld>
            <a:endParaRPr lang="en-US"/>
          </a:p>
        </p:txBody>
      </p:sp>
    </p:spTree>
    <p:extLst>
      <p:ext uri="{BB962C8B-B14F-4D97-AF65-F5344CB8AC3E}">
        <p14:creationId xmlns:p14="http://schemas.microsoft.com/office/powerpoint/2010/main" val="10641122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1E19-9C97-49C5-A1EA-5F1FD91458D1}"/>
              </a:ext>
            </a:extLst>
          </p:cNvPr>
          <p:cNvSpPr>
            <a:spLocks noGrp="1"/>
          </p:cNvSpPr>
          <p:nvPr>
            <p:ph type="title"/>
          </p:nvPr>
        </p:nvSpPr>
        <p:spPr/>
        <p:txBody>
          <a:bodyPr/>
          <a:lstStyle/>
          <a:p>
            <a:r>
              <a:rPr lang="en-US" sz="3600" dirty="0"/>
              <a:t>County Level Variability </a:t>
            </a:r>
          </a:p>
        </p:txBody>
      </p:sp>
      <p:sp>
        <p:nvSpPr>
          <p:cNvPr id="3" name="Content Placeholder 2">
            <a:extLst>
              <a:ext uri="{FF2B5EF4-FFF2-40B4-BE49-F238E27FC236}">
                <a16:creationId xmlns:a16="http://schemas.microsoft.com/office/drawing/2014/main" id="{8C519F07-DF0E-4AFF-A4E1-88A60D15A26D}"/>
              </a:ext>
            </a:extLst>
          </p:cNvPr>
          <p:cNvSpPr>
            <a:spLocks noGrp="1"/>
          </p:cNvSpPr>
          <p:nvPr>
            <p:ph idx="1"/>
          </p:nvPr>
        </p:nvSpPr>
        <p:spPr/>
        <p:txBody>
          <a:bodyPr/>
          <a:lstStyle/>
          <a:p>
            <a:pPr marL="0" indent="0">
              <a:buNone/>
            </a:pPr>
            <a:r>
              <a:rPr lang="en-US" sz="3200" dirty="0"/>
              <a:t>Missouri as Example:</a:t>
            </a:r>
          </a:p>
          <a:p>
            <a:r>
              <a:rPr lang="en-US" sz="3200" dirty="0"/>
              <a:t>Overall Prevalence of Blindness and Low Vision among people age 65+ is 7.6%</a:t>
            </a:r>
          </a:p>
          <a:p>
            <a:r>
              <a:rPr lang="en-US" sz="3200" dirty="0"/>
              <a:t>County with lowest prevalence:  Osage County—2.6%</a:t>
            </a:r>
          </a:p>
          <a:p>
            <a:r>
              <a:rPr lang="en-US" sz="3200" dirty="0"/>
              <a:t>County with the highest prevalence: ??????</a:t>
            </a:r>
          </a:p>
          <a:p>
            <a:endParaRPr lang="en-US" dirty="0"/>
          </a:p>
        </p:txBody>
      </p:sp>
      <p:sp>
        <p:nvSpPr>
          <p:cNvPr id="4" name="Text Placeholder 3">
            <a:extLst>
              <a:ext uri="{FF2B5EF4-FFF2-40B4-BE49-F238E27FC236}">
                <a16:creationId xmlns:a16="http://schemas.microsoft.com/office/drawing/2014/main" id="{7C8A325D-0548-4B89-A1AF-61EB99EB3BA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50034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1E19-9C97-49C5-A1EA-5F1FD91458D1}"/>
              </a:ext>
            </a:extLst>
          </p:cNvPr>
          <p:cNvSpPr>
            <a:spLocks noGrp="1"/>
          </p:cNvSpPr>
          <p:nvPr>
            <p:ph type="title"/>
          </p:nvPr>
        </p:nvSpPr>
        <p:spPr/>
        <p:txBody>
          <a:bodyPr/>
          <a:lstStyle/>
          <a:p>
            <a:r>
              <a:rPr lang="en-US" sz="3600" dirty="0"/>
              <a:t>County Level Variability </a:t>
            </a:r>
          </a:p>
        </p:txBody>
      </p:sp>
      <p:sp>
        <p:nvSpPr>
          <p:cNvPr id="3" name="Content Placeholder 2">
            <a:extLst>
              <a:ext uri="{FF2B5EF4-FFF2-40B4-BE49-F238E27FC236}">
                <a16:creationId xmlns:a16="http://schemas.microsoft.com/office/drawing/2014/main" id="{8C519F07-DF0E-4AFF-A4E1-88A60D15A26D}"/>
              </a:ext>
            </a:extLst>
          </p:cNvPr>
          <p:cNvSpPr>
            <a:spLocks noGrp="1"/>
          </p:cNvSpPr>
          <p:nvPr>
            <p:ph idx="1"/>
          </p:nvPr>
        </p:nvSpPr>
        <p:spPr/>
        <p:txBody>
          <a:bodyPr/>
          <a:lstStyle/>
          <a:p>
            <a:pPr marL="0" indent="0">
              <a:buNone/>
            </a:pPr>
            <a:r>
              <a:rPr lang="en-US" sz="3200" dirty="0"/>
              <a:t>Missouri as Example:</a:t>
            </a:r>
          </a:p>
          <a:p>
            <a:r>
              <a:rPr lang="en-US" sz="3200" dirty="0"/>
              <a:t>Overall Prevalence of Blindness and Low Vision among people age 65+ is 7.6%</a:t>
            </a:r>
          </a:p>
          <a:p>
            <a:r>
              <a:rPr lang="en-US" sz="3200" dirty="0"/>
              <a:t>County with lowest prevalence:  Osage County—2.6%</a:t>
            </a:r>
          </a:p>
          <a:p>
            <a:r>
              <a:rPr lang="en-US" sz="3200" dirty="0"/>
              <a:t>County with the highest prevalence: Pemiscot —21.1%</a:t>
            </a:r>
          </a:p>
          <a:p>
            <a:endParaRPr lang="en-US" dirty="0"/>
          </a:p>
        </p:txBody>
      </p:sp>
      <p:sp>
        <p:nvSpPr>
          <p:cNvPr id="4" name="Text Placeholder 3">
            <a:extLst>
              <a:ext uri="{FF2B5EF4-FFF2-40B4-BE49-F238E27FC236}">
                <a16:creationId xmlns:a16="http://schemas.microsoft.com/office/drawing/2014/main" id="{7C8A325D-0548-4B89-A1AF-61EB99EB3BA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60553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32BA-55EE-445A-8322-38DCA248278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999C3FF-DAC0-437B-9188-45313FB9DB69}"/>
              </a:ext>
            </a:extLst>
          </p:cNvPr>
          <p:cNvPicPr>
            <a:picLocks noGrp="1" noChangeAspect="1"/>
          </p:cNvPicPr>
          <p:nvPr>
            <p:ph idx="1"/>
          </p:nvPr>
        </p:nvPicPr>
        <p:blipFill>
          <a:blip r:embed="rId2"/>
          <a:stretch>
            <a:fillRect/>
          </a:stretch>
        </p:blipFill>
        <p:spPr>
          <a:xfrm>
            <a:off x="0" y="0"/>
            <a:ext cx="9144000" cy="6858000"/>
          </a:xfrm>
          <a:prstGeom prst="rect">
            <a:avLst/>
          </a:prstGeom>
        </p:spPr>
      </p:pic>
      <p:sp>
        <p:nvSpPr>
          <p:cNvPr id="4" name="Text Placeholder 3">
            <a:extLst>
              <a:ext uri="{FF2B5EF4-FFF2-40B4-BE49-F238E27FC236}">
                <a16:creationId xmlns:a16="http://schemas.microsoft.com/office/drawing/2014/main" id="{22FAD105-1E42-4E21-AAFB-99DB856B08B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557075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5997-5C8B-1A2A-78CF-535B9DD6CA9D}"/>
              </a:ext>
            </a:extLst>
          </p:cNvPr>
          <p:cNvSpPr>
            <a:spLocks noGrp="1"/>
          </p:cNvSpPr>
          <p:nvPr>
            <p:ph type="title"/>
          </p:nvPr>
        </p:nvSpPr>
        <p:spPr/>
        <p:txBody>
          <a:bodyPr/>
          <a:lstStyle/>
          <a:p>
            <a:r>
              <a:rPr lang="en-US" dirty="0"/>
              <a:t>Knowing Prevalence is Not Enough!</a:t>
            </a:r>
          </a:p>
        </p:txBody>
      </p:sp>
      <p:sp>
        <p:nvSpPr>
          <p:cNvPr id="3" name="Content Placeholder 2">
            <a:extLst>
              <a:ext uri="{FF2B5EF4-FFF2-40B4-BE49-F238E27FC236}">
                <a16:creationId xmlns:a16="http://schemas.microsoft.com/office/drawing/2014/main" id="{24B9AC5C-6018-C9CF-9B57-DAA4B59F6ADF}"/>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9AC4453-CF87-EB16-FD4A-56399B629CF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014863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F999-4751-0FBD-9D10-F6F560406A07}"/>
              </a:ext>
            </a:extLst>
          </p:cNvPr>
          <p:cNvSpPr>
            <a:spLocks noGrp="1"/>
          </p:cNvSpPr>
          <p:nvPr>
            <p:ph type="title"/>
          </p:nvPr>
        </p:nvSpPr>
        <p:spPr/>
        <p:txBody>
          <a:bodyPr/>
          <a:lstStyle/>
          <a:p>
            <a:r>
              <a:rPr lang="en-US" dirty="0"/>
              <a:t>Disparities</a:t>
            </a:r>
          </a:p>
        </p:txBody>
      </p:sp>
      <p:sp>
        <p:nvSpPr>
          <p:cNvPr id="3" name="Content Placeholder 2">
            <a:extLst>
              <a:ext uri="{FF2B5EF4-FFF2-40B4-BE49-F238E27FC236}">
                <a16:creationId xmlns:a16="http://schemas.microsoft.com/office/drawing/2014/main" id="{19C57DEA-84B3-5306-F2CA-1F3915D4FB15}"/>
              </a:ext>
            </a:extLst>
          </p:cNvPr>
          <p:cNvSpPr>
            <a:spLocks noGrp="1"/>
          </p:cNvSpPr>
          <p:nvPr>
            <p:ph idx="1"/>
          </p:nvPr>
        </p:nvSpPr>
        <p:spPr/>
        <p:txBody>
          <a:bodyPr/>
          <a:lstStyle/>
          <a:p>
            <a:r>
              <a:rPr lang="en-US" dirty="0"/>
              <a:t>Disparities in health, chronic conditions, QoL, disability status, and income define serious disadvantage  for most older people with Blindness and Low Vision</a:t>
            </a:r>
          </a:p>
        </p:txBody>
      </p:sp>
      <p:sp>
        <p:nvSpPr>
          <p:cNvPr id="4" name="Text Placeholder 3">
            <a:extLst>
              <a:ext uri="{FF2B5EF4-FFF2-40B4-BE49-F238E27FC236}">
                <a16:creationId xmlns:a16="http://schemas.microsoft.com/office/drawing/2014/main" id="{0F239355-F5A1-697E-3973-EB27010481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697632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FC369E3-6E5A-42FE-84A3-94DC5D161A4D}"/>
              </a:ext>
            </a:extLst>
          </p:cNvPr>
          <p:cNvGraphicFramePr>
            <a:graphicFrameLocks noGrp="1"/>
          </p:cNvGraphicFramePr>
          <p:nvPr>
            <p:ph idx="1"/>
            <p:extLst>
              <p:ext uri="{D42A27DB-BD31-4B8C-83A1-F6EECF244321}">
                <p14:modId xmlns:p14="http://schemas.microsoft.com/office/powerpoint/2010/main" val="1046133038"/>
              </p:ext>
            </p:extLst>
          </p:nvPr>
        </p:nvGraphicFramePr>
        <p:xfrm>
          <a:off x="228600" y="1009650"/>
          <a:ext cx="8808720" cy="54673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9E5DF4C-59AF-F0B9-AED9-B02E675E727F}"/>
              </a:ext>
            </a:extLst>
          </p:cNvPr>
          <p:cNvSpPr txBox="1"/>
          <p:nvPr/>
        </p:nvSpPr>
        <p:spPr>
          <a:xfrm>
            <a:off x="1143000" y="381000"/>
            <a:ext cx="7467600" cy="1200329"/>
          </a:xfrm>
          <a:prstGeom prst="rect">
            <a:avLst/>
          </a:prstGeom>
          <a:noFill/>
        </p:spPr>
        <p:txBody>
          <a:bodyPr wrap="square" rtlCol="0">
            <a:spAutoFit/>
          </a:bodyPr>
          <a:lstStyle/>
          <a:p>
            <a:r>
              <a:rPr lang="en-US" sz="2400" dirty="0"/>
              <a:t>Chronic Conditions among People Age ≥65 Years with and without Blindness and Low Vision, United States, BRFSS, 2019</a:t>
            </a:r>
          </a:p>
        </p:txBody>
      </p:sp>
    </p:spTree>
    <p:extLst>
      <p:ext uri="{BB962C8B-B14F-4D97-AF65-F5344CB8AC3E}">
        <p14:creationId xmlns:p14="http://schemas.microsoft.com/office/powerpoint/2010/main" val="23522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1749744031"/>
              </p:ext>
            </p:extLst>
          </p:nvPr>
        </p:nvGraphicFramePr>
        <p:xfrm>
          <a:off x="304800" y="1600200"/>
          <a:ext cx="8534400" cy="42780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609600" y="457200"/>
            <a:ext cx="7571014" cy="1384995"/>
          </a:xfrm>
          <a:prstGeom prst="rect">
            <a:avLst/>
          </a:prstGeom>
          <a:noFill/>
        </p:spPr>
        <p:txBody>
          <a:bodyPr wrap="square" rtlCol="0">
            <a:spAutoFit/>
          </a:bodyPr>
          <a:lstStyle/>
          <a:p>
            <a:r>
              <a:rPr lang="en-US" sz="2800" b="1" dirty="0"/>
              <a:t>Stroke among People with and without Vision Impairment, Age 65+, BRFSS, US and 8 States</a:t>
            </a:r>
          </a:p>
        </p:txBody>
      </p:sp>
    </p:spTree>
    <p:extLst>
      <p:ext uri="{BB962C8B-B14F-4D97-AF65-F5344CB8AC3E}">
        <p14:creationId xmlns:p14="http://schemas.microsoft.com/office/powerpoint/2010/main" val="115307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1038789283"/>
              </p:ext>
            </p:extLst>
          </p:nvPr>
        </p:nvGraphicFramePr>
        <p:xfrm>
          <a:off x="228600" y="1524000"/>
          <a:ext cx="8686800" cy="43542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762000" y="381000"/>
            <a:ext cx="7418614" cy="1384995"/>
          </a:xfrm>
          <a:prstGeom prst="rect">
            <a:avLst/>
          </a:prstGeom>
          <a:noFill/>
        </p:spPr>
        <p:txBody>
          <a:bodyPr wrap="square" rtlCol="0">
            <a:spAutoFit/>
          </a:bodyPr>
          <a:lstStyle/>
          <a:p>
            <a:r>
              <a:rPr lang="en-US" sz="2800" b="1" dirty="0"/>
              <a:t>Diabetes among People with and without Vision Impairment, Age 65+, BRFSS, US and 8 States</a:t>
            </a:r>
          </a:p>
        </p:txBody>
      </p:sp>
    </p:spTree>
    <p:extLst>
      <p:ext uri="{BB962C8B-B14F-4D97-AF65-F5344CB8AC3E}">
        <p14:creationId xmlns:p14="http://schemas.microsoft.com/office/powerpoint/2010/main" val="236577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1716-9925-639C-B300-B155205D4B1D}"/>
              </a:ext>
            </a:extLst>
          </p:cNvPr>
          <p:cNvSpPr>
            <a:spLocks noGrp="1"/>
          </p:cNvSpPr>
          <p:nvPr>
            <p:ph type="title"/>
          </p:nvPr>
        </p:nvSpPr>
        <p:spPr/>
        <p:txBody>
          <a:bodyPr/>
          <a:lstStyle/>
          <a:p>
            <a:r>
              <a:rPr lang="en-US" sz="3600" dirty="0"/>
              <a:t>Why the Big Data Project?</a:t>
            </a:r>
          </a:p>
        </p:txBody>
      </p:sp>
      <p:sp>
        <p:nvSpPr>
          <p:cNvPr id="3" name="Content Placeholder 2">
            <a:extLst>
              <a:ext uri="{FF2B5EF4-FFF2-40B4-BE49-F238E27FC236}">
                <a16:creationId xmlns:a16="http://schemas.microsoft.com/office/drawing/2014/main" id="{63B55A56-B1D2-DE9B-2422-373B38C922E3}"/>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3187BC4C-9EC2-0E35-1B5E-CEC335A0200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224802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1243185409"/>
              </p:ext>
            </p:extLst>
          </p:nvPr>
        </p:nvGraphicFramePr>
        <p:xfrm>
          <a:off x="228600" y="1524000"/>
          <a:ext cx="8915400" cy="43542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762000" y="457200"/>
            <a:ext cx="7418614" cy="1384995"/>
          </a:xfrm>
          <a:prstGeom prst="rect">
            <a:avLst/>
          </a:prstGeom>
          <a:noFill/>
        </p:spPr>
        <p:txBody>
          <a:bodyPr wrap="square" rtlCol="0">
            <a:spAutoFit/>
          </a:bodyPr>
          <a:lstStyle/>
          <a:p>
            <a:r>
              <a:rPr lang="en-US" sz="2800" b="1" dirty="0"/>
              <a:t>Depression among People with and without Vision Impairment, Age 65+, BRFSS, US and 8 States</a:t>
            </a:r>
          </a:p>
        </p:txBody>
      </p:sp>
    </p:spTree>
    <p:extLst>
      <p:ext uri="{BB962C8B-B14F-4D97-AF65-F5344CB8AC3E}">
        <p14:creationId xmlns:p14="http://schemas.microsoft.com/office/powerpoint/2010/main" val="340567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154800819"/>
              </p:ext>
            </p:extLst>
          </p:nvPr>
        </p:nvGraphicFramePr>
        <p:xfrm>
          <a:off x="304800" y="1524000"/>
          <a:ext cx="8763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533400" y="287216"/>
            <a:ext cx="8305800" cy="1384995"/>
          </a:xfrm>
          <a:prstGeom prst="rect">
            <a:avLst/>
          </a:prstGeom>
          <a:noFill/>
        </p:spPr>
        <p:txBody>
          <a:bodyPr wrap="square" rtlCol="0">
            <a:spAutoFit/>
          </a:bodyPr>
          <a:lstStyle/>
          <a:p>
            <a:r>
              <a:rPr lang="en-US" sz="2800" b="1" dirty="0"/>
              <a:t>Serious Difficulty Hearing among People with and without Vision Impairment, Age 65+, BRFSS, US and 8 States</a:t>
            </a:r>
          </a:p>
        </p:txBody>
      </p:sp>
    </p:spTree>
    <p:extLst>
      <p:ext uri="{BB962C8B-B14F-4D97-AF65-F5344CB8AC3E}">
        <p14:creationId xmlns:p14="http://schemas.microsoft.com/office/powerpoint/2010/main" val="4036628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5941E5-F1D9-AB42-322B-E3A3F9275E03}"/>
              </a:ext>
            </a:extLst>
          </p:cNvPr>
          <p:cNvSpPr>
            <a:spLocks noGrp="1"/>
          </p:cNvSpPr>
          <p:nvPr>
            <p:ph type="title"/>
          </p:nvPr>
        </p:nvSpPr>
        <p:spPr/>
        <p:txBody>
          <a:bodyPr/>
          <a:lstStyle/>
          <a:p>
            <a:r>
              <a:rPr lang="en-US" dirty="0"/>
              <a:t>Disparities in Health Related Quality of Life</a:t>
            </a:r>
          </a:p>
        </p:txBody>
      </p:sp>
      <p:sp>
        <p:nvSpPr>
          <p:cNvPr id="6" name="Content Placeholder 5">
            <a:extLst>
              <a:ext uri="{FF2B5EF4-FFF2-40B4-BE49-F238E27FC236}">
                <a16:creationId xmlns:a16="http://schemas.microsoft.com/office/drawing/2014/main" id="{95852772-CAE7-BF92-28D2-E2993F5C31C7}"/>
              </a:ext>
            </a:extLst>
          </p:cNvPr>
          <p:cNvSpPr>
            <a:spLocks noGrp="1"/>
          </p:cNvSpPr>
          <p:nvPr>
            <p:ph idx="1"/>
          </p:nvPr>
        </p:nvSpPr>
        <p:spPr/>
        <p:txBody>
          <a:bodyPr/>
          <a:lstStyle/>
          <a:p>
            <a:endParaRPr lang="en-US"/>
          </a:p>
        </p:txBody>
      </p:sp>
      <p:sp>
        <p:nvSpPr>
          <p:cNvPr id="7" name="Text Placeholder 6">
            <a:extLst>
              <a:ext uri="{FF2B5EF4-FFF2-40B4-BE49-F238E27FC236}">
                <a16:creationId xmlns:a16="http://schemas.microsoft.com/office/drawing/2014/main" id="{B7DABDC7-06E0-4C82-CD57-2E8095FD7E34}"/>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0ECB0AA0-2577-DCFD-1004-A691A5443D48}"/>
              </a:ext>
            </a:extLst>
          </p:cNvPr>
          <p:cNvSpPr>
            <a:spLocks noGrp="1"/>
          </p:cNvSpPr>
          <p:nvPr>
            <p:ph type="sldNum" sz="quarter" idx="4294967295"/>
          </p:nvPr>
        </p:nvSpPr>
        <p:spPr>
          <a:xfrm>
            <a:off x="0" y="0"/>
            <a:ext cx="0" cy="0"/>
          </a:xfrm>
        </p:spPr>
        <p:txBody>
          <a:bodyPr/>
          <a:lstStyle/>
          <a:p>
            <a:fld id="{9D4C8B82-5241-4477-8045-FBF74A701182}" type="slidenum">
              <a:rPr lang="en-US" smtClean="0"/>
              <a:t>32</a:t>
            </a:fld>
            <a:endParaRPr lang="en-US"/>
          </a:p>
        </p:txBody>
      </p:sp>
    </p:spTree>
    <p:extLst>
      <p:ext uri="{BB962C8B-B14F-4D97-AF65-F5344CB8AC3E}">
        <p14:creationId xmlns:p14="http://schemas.microsoft.com/office/powerpoint/2010/main" val="33121047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AB5AC3F-5DF7-48FA-A631-D4EA4D4E65A1}"/>
              </a:ext>
            </a:extLst>
          </p:cNvPr>
          <p:cNvGraphicFramePr>
            <a:graphicFrameLocks noGrp="1"/>
          </p:cNvGraphicFramePr>
          <p:nvPr>
            <p:ph idx="1"/>
            <p:extLst>
              <p:ext uri="{D42A27DB-BD31-4B8C-83A1-F6EECF244321}">
                <p14:modId xmlns:p14="http://schemas.microsoft.com/office/powerpoint/2010/main" val="2996597825"/>
              </p:ext>
            </p:extLst>
          </p:nvPr>
        </p:nvGraphicFramePr>
        <p:xfrm>
          <a:off x="285750" y="963930"/>
          <a:ext cx="8401050" cy="551307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3B18140-D5D1-4E9F-92A7-9791327D0E4B}"/>
              </a:ext>
            </a:extLst>
          </p:cNvPr>
          <p:cNvSpPr txBox="1"/>
          <p:nvPr/>
        </p:nvSpPr>
        <p:spPr>
          <a:xfrm>
            <a:off x="609600" y="379155"/>
            <a:ext cx="8248650" cy="584775"/>
          </a:xfrm>
          <a:prstGeom prst="rect">
            <a:avLst/>
          </a:prstGeom>
          <a:noFill/>
        </p:spPr>
        <p:txBody>
          <a:bodyPr wrap="square" rtlCol="0">
            <a:spAutoFit/>
          </a:bodyPr>
          <a:lstStyle/>
          <a:p>
            <a:r>
              <a:rPr lang="en-US" sz="3200" dirty="0">
                <a:solidFill>
                  <a:schemeClr val="bg2"/>
                </a:solidFill>
              </a:rPr>
              <a:t>Health Related Quality of Life: BRFSS, 2019, US</a:t>
            </a:r>
          </a:p>
        </p:txBody>
      </p:sp>
    </p:spTree>
    <p:extLst>
      <p:ext uri="{BB962C8B-B14F-4D97-AF65-F5344CB8AC3E}">
        <p14:creationId xmlns:p14="http://schemas.microsoft.com/office/powerpoint/2010/main" val="4102027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5941E5-F1D9-AB42-322B-E3A3F9275E03}"/>
              </a:ext>
            </a:extLst>
          </p:cNvPr>
          <p:cNvSpPr>
            <a:spLocks noGrp="1"/>
          </p:cNvSpPr>
          <p:nvPr>
            <p:ph type="title"/>
          </p:nvPr>
        </p:nvSpPr>
        <p:spPr/>
        <p:txBody>
          <a:bodyPr/>
          <a:lstStyle/>
          <a:p>
            <a:r>
              <a:rPr lang="en-US" dirty="0"/>
              <a:t>Disparities in Disability Measures</a:t>
            </a:r>
          </a:p>
        </p:txBody>
      </p:sp>
      <p:sp>
        <p:nvSpPr>
          <p:cNvPr id="6" name="Content Placeholder 5">
            <a:extLst>
              <a:ext uri="{FF2B5EF4-FFF2-40B4-BE49-F238E27FC236}">
                <a16:creationId xmlns:a16="http://schemas.microsoft.com/office/drawing/2014/main" id="{95852772-CAE7-BF92-28D2-E2993F5C31C7}"/>
              </a:ext>
            </a:extLst>
          </p:cNvPr>
          <p:cNvSpPr>
            <a:spLocks noGrp="1"/>
          </p:cNvSpPr>
          <p:nvPr>
            <p:ph idx="1"/>
          </p:nvPr>
        </p:nvSpPr>
        <p:spPr/>
        <p:txBody>
          <a:bodyPr/>
          <a:lstStyle/>
          <a:p>
            <a:endParaRPr lang="en-US"/>
          </a:p>
        </p:txBody>
      </p:sp>
      <p:sp>
        <p:nvSpPr>
          <p:cNvPr id="7" name="Text Placeholder 6">
            <a:extLst>
              <a:ext uri="{FF2B5EF4-FFF2-40B4-BE49-F238E27FC236}">
                <a16:creationId xmlns:a16="http://schemas.microsoft.com/office/drawing/2014/main" id="{B7DABDC7-06E0-4C82-CD57-2E8095FD7E34}"/>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0ECB0AA0-2577-DCFD-1004-A691A5443D48}"/>
              </a:ext>
            </a:extLst>
          </p:cNvPr>
          <p:cNvSpPr>
            <a:spLocks noGrp="1"/>
          </p:cNvSpPr>
          <p:nvPr>
            <p:ph type="sldNum" sz="quarter" idx="4294967295"/>
          </p:nvPr>
        </p:nvSpPr>
        <p:spPr>
          <a:xfrm>
            <a:off x="0" y="0"/>
            <a:ext cx="0" cy="0"/>
          </a:xfrm>
        </p:spPr>
        <p:txBody>
          <a:bodyPr/>
          <a:lstStyle/>
          <a:p>
            <a:fld id="{9D4C8B82-5241-4477-8045-FBF74A701182}" type="slidenum">
              <a:rPr lang="en-US" smtClean="0"/>
              <a:t>34</a:t>
            </a:fld>
            <a:endParaRPr lang="en-US"/>
          </a:p>
        </p:txBody>
      </p:sp>
    </p:spTree>
    <p:extLst>
      <p:ext uri="{BB962C8B-B14F-4D97-AF65-F5344CB8AC3E}">
        <p14:creationId xmlns:p14="http://schemas.microsoft.com/office/powerpoint/2010/main" val="18556709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FA0D129-0EA8-4F67-B85B-83A8B81FFB1B}"/>
              </a:ext>
            </a:extLst>
          </p:cNvPr>
          <p:cNvGraphicFramePr>
            <a:graphicFrameLocks noGrp="1"/>
          </p:cNvGraphicFramePr>
          <p:nvPr>
            <p:ph idx="1"/>
            <p:extLst>
              <p:ext uri="{D42A27DB-BD31-4B8C-83A1-F6EECF244321}">
                <p14:modId xmlns:p14="http://schemas.microsoft.com/office/powerpoint/2010/main" val="3914590538"/>
              </p:ext>
            </p:extLst>
          </p:nvPr>
        </p:nvGraphicFramePr>
        <p:xfrm>
          <a:off x="728663" y="1131571"/>
          <a:ext cx="7886700" cy="472451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A1D74A4-DC88-4718-97B9-A6868F7A9384}"/>
              </a:ext>
            </a:extLst>
          </p:cNvPr>
          <p:cNvSpPr txBox="1"/>
          <p:nvPr/>
        </p:nvSpPr>
        <p:spPr>
          <a:xfrm>
            <a:off x="533400" y="468530"/>
            <a:ext cx="7772400" cy="523220"/>
          </a:xfrm>
          <a:prstGeom prst="rect">
            <a:avLst/>
          </a:prstGeom>
          <a:noFill/>
        </p:spPr>
        <p:txBody>
          <a:bodyPr wrap="square" rtlCol="0">
            <a:spAutoFit/>
          </a:bodyPr>
          <a:lstStyle/>
          <a:p>
            <a:pPr algn="ctr"/>
            <a:r>
              <a:rPr lang="en-US" sz="2800" dirty="0">
                <a:solidFill>
                  <a:schemeClr val="bg2"/>
                </a:solidFill>
              </a:rPr>
              <a:t>Disability Measures: US, BRFSS, 2019</a:t>
            </a:r>
          </a:p>
        </p:txBody>
      </p:sp>
    </p:spTree>
    <p:extLst>
      <p:ext uri="{BB962C8B-B14F-4D97-AF65-F5344CB8AC3E}">
        <p14:creationId xmlns:p14="http://schemas.microsoft.com/office/powerpoint/2010/main" val="314441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1063097521"/>
              </p:ext>
            </p:extLst>
          </p:nvPr>
        </p:nvGraphicFramePr>
        <p:xfrm>
          <a:off x="228600" y="1689796"/>
          <a:ext cx="8610600" cy="47110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533400" y="304801"/>
            <a:ext cx="7647214" cy="1384995"/>
          </a:xfrm>
          <a:prstGeom prst="rect">
            <a:avLst/>
          </a:prstGeom>
          <a:noFill/>
        </p:spPr>
        <p:txBody>
          <a:bodyPr wrap="square" rtlCol="0">
            <a:spAutoFit/>
          </a:bodyPr>
          <a:lstStyle/>
          <a:p>
            <a:r>
              <a:rPr lang="en-US" sz="2800" b="1" dirty="0"/>
              <a:t>Could Not Get Care Because of Cost among People with and without Vision Impairment, Age 65+, US and 8 States</a:t>
            </a:r>
          </a:p>
        </p:txBody>
      </p:sp>
    </p:spTree>
    <p:extLst>
      <p:ext uri="{BB962C8B-B14F-4D97-AF65-F5344CB8AC3E}">
        <p14:creationId xmlns:p14="http://schemas.microsoft.com/office/powerpoint/2010/main" val="184845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CCC9A8B-1799-4849-AE20-1F91C5B2BCE9}"/>
              </a:ext>
            </a:extLst>
          </p:cNvPr>
          <p:cNvGraphicFramePr>
            <a:graphicFrameLocks noGrp="1"/>
          </p:cNvGraphicFramePr>
          <p:nvPr>
            <p:ph idx="1"/>
            <p:extLst>
              <p:ext uri="{D42A27DB-BD31-4B8C-83A1-F6EECF244321}">
                <p14:modId xmlns:p14="http://schemas.microsoft.com/office/powerpoint/2010/main" val="4180267195"/>
              </p:ext>
            </p:extLst>
          </p:nvPr>
        </p:nvGraphicFramePr>
        <p:xfrm>
          <a:off x="304800" y="1581329"/>
          <a:ext cx="8534400" cy="47432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D93C87-6330-43B4-B741-4E90ABEEFF96}"/>
              </a:ext>
            </a:extLst>
          </p:cNvPr>
          <p:cNvSpPr txBox="1"/>
          <p:nvPr/>
        </p:nvSpPr>
        <p:spPr>
          <a:xfrm>
            <a:off x="685800" y="381000"/>
            <a:ext cx="7543800" cy="1200329"/>
          </a:xfrm>
          <a:prstGeom prst="rect">
            <a:avLst/>
          </a:prstGeom>
          <a:noFill/>
        </p:spPr>
        <p:txBody>
          <a:bodyPr wrap="square" rtlCol="0">
            <a:spAutoFit/>
          </a:bodyPr>
          <a:lstStyle/>
          <a:p>
            <a:r>
              <a:rPr lang="en-US" sz="2400" b="1" dirty="0"/>
              <a:t>Annual Income less than $20,000 among People with and without Vision Impairment, Age 65+, US and 8 States</a:t>
            </a:r>
          </a:p>
        </p:txBody>
      </p:sp>
    </p:spTree>
    <p:extLst>
      <p:ext uri="{BB962C8B-B14F-4D97-AF65-F5344CB8AC3E}">
        <p14:creationId xmlns:p14="http://schemas.microsoft.com/office/powerpoint/2010/main" val="2538502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BC0C-31B5-458F-9775-E53A8CBD9AEF}"/>
              </a:ext>
            </a:extLst>
          </p:cNvPr>
          <p:cNvSpPr>
            <a:spLocks noGrp="1"/>
          </p:cNvSpPr>
          <p:nvPr>
            <p:ph type="title"/>
          </p:nvPr>
        </p:nvSpPr>
        <p:spPr>
          <a:xfrm>
            <a:off x="457200" y="274638"/>
            <a:ext cx="8229600" cy="715964"/>
          </a:xfrm>
        </p:spPr>
        <p:txBody>
          <a:bodyPr/>
          <a:lstStyle/>
          <a:p>
            <a:r>
              <a:rPr lang="en-US" sz="3200" dirty="0"/>
              <a:t>BIG DATA Contributions</a:t>
            </a:r>
          </a:p>
        </p:txBody>
      </p:sp>
      <p:sp>
        <p:nvSpPr>
          <p:cNvPr id="3" name="Content Placeholder 2">
            <a:extLst>
              <a:ext uri="{FF2B5EF4-FFF2-40B4-BE49-F238E27FC236}">
                <a16:creationId xmlns:a16="http://schemas.microsoft.com/office/drawing/2014/main" id="{A1812B24-23EA-47E3-A9EC-E9ECD1991074}"/>
              </a:ext>
            </a:extLst>
          </p:cNvPr>
          <p:cNvSpPr>
            <a:spLocks noGrp="1"/>
          </p:cNvSpPr>
          <p:nvPr>
            <p:ph idx="1"/>
          </p:nvPr>
        </p:nvSpPr>
        <p:spPr>
          <a:xfrm>
            <a:off x="0" y="1066800"/>
            <a:ext cx="9067800" cy="4724401"/>
          </a:xfrm>
        </p:spPr>
        <p:txBody>
          <a:bodyPr/>
          <a:lstStyle/>
          <a:p>
            <a:r>
              <a:rPr lang="en-US" sz="2800" u="sng" dirty="0"/>
              <a:t>State Specific </a:t>
            </a:r>
            <a:r>
              <a:rPr lang="en-US" sz="2800" dirty="0"/>
              <a:t>data from the BRFSS and ACS</a:t>
            </a:r>
          </a:p>
          <a:p>
            <a:r>
              <a:rPr lang="en-US" sz="2800" dirty="0"/>
              <a:t>Only study to examine health, chronic conditions, health-related quality of life, and disability measures among older people who are blind and have low vision </a:t>
            </a:r>
            <a:r>
              <a:rPr lang="en-US" sz="2800" u="sng" dirty="0"/>
              <a:t>at the state level</a:t>
            </a:r>
          </a:p>
          <a:p>
            <a:r>
              <a:rPr lang="en-US" sz="2800" dirty="0"/>
              <a:t>Only study to provide </a:t>
            </a:r>
            <a:r>
              <a:rPr lang="en-US" sz="2800" u="sng" dirty="0"/>
              <a:t>county level estimates </a:t>
            </a:r>
            <a:r>
              <a:rPr lang="en-US" sz="2800" dirty="0"/>
              <a:t>of blindness and low vision for older people</a:t>
            </a:r>
          </a:p>
          <a:p>
            <a:r>
              <a:rPr lang="en-US" sz="2800" dirty="0"/>
              <a:t>Recent --2019—data from BRFSS &amp; ACS</a:t>
            </a:r>
          </a:p>
          <a:p>
            <a:r>
              <a:rPr lang="en-US" sz="2800" dirty="0"/>
              <a:t>Only study where all this material resides in the </a:t>
            </a:r>
            <a:r>
              <a:rPr lang="en-US" sz="2800" u="sng" dirty="0"/>
              <a:t>same document.</a:t>
            </a:r>
          </a:p>
          <a:p>
            <a:endParaRPr lang="en-US" dirty="0"/>
          </a:p>
        </p:txBody>
      </p:sp>
      <p:sp>
        <p:nvSpPr>
          <p:cNvPr id="4" name="Text Placeholder 3">
            <a:extLst>
              <a:ext uri="{FF2B5EF4-FFF2-40B4-BE49-F238E27FC236}">
                <a16:creationId xmlns:a16="http://schemas.microsoft.com/office/drawing/2014/main" id="{93A871D9-D9EF-4AD8-8AFF-B51BB7C7EEC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7032518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E312-4293-04AE-6209-D80E712414DE}"/>
              </a:ext>
            </a:extLst>
          </p:cNvPr>
          <p:cNvSpPr>
            <a:spLocks noGrp="1"/>
          </p:cNvSpPr>
          <p:nvPr>
            <p:ph type="title"/>
          </p:nvPr>
        </p:nvSpPr>
        <p:spPr/>
        <p:txBody>
          <a:bodyPr/>
          <a:lstStyle/>
          <a:p>
            <a:r>
              <a:rPr lang="en-US" sz="3200" dirty="0"/>
              <a:t>BIG DATA Contributions</a:t>
            </a:r>
          </a:p>
        </p:txBody>
      </p:sp>
      <p:sp>
        <p:nvSpPr>
          <p:cNvPr id="3" name="Content Placeholder 2">
            <a:extLst>
              <a:ext uri="{FF2B5EF4-FFF2-40B4-BE49-F238E27FC236}">
                <a16:creationId xmlns:a16="http://schemas.microsoft.com/office/drawing/2014/main" id="{BFA2DBE2-B5DD-6B78-F165-889966A1ED9A}"/>
              </a:ext>
            </a:extLst>
          </p:cNvPr>
          <p:cNvSpPr>
            <a:spLocks noGrp="1"/>
          </p:cNvSpPr>
          <p:nvPr>
            <p:ph idx="1"/>
          </p:nvPr>
        </p:nvSpPr>
        <p:spPr/>
        <p:txBody>
          <a:bodyPr/>
          <a:lstStyle/>
          <a:p>
            <a:r>
              <a:rPr lang="en-US" sz="3200" dirty="0"/>
              <a:t>Demonstrates that many older people with blindness and low vision are often disadvantaged in multiple ways</a:t>
            </a:r>
          </a:p>
          <a:p>
            <a:r>
              <a:rPr lang="en-US" sz="3200" dirty="0"/>
              <a:t>Knowledge is lever for advocacy</a:t>
            </a:r>
          </a:p>
        </p:txBody>
      </p:sp>
      <p:sp>
        <p:nvSpPr>
          <p:cNvPr id="4" name="Text Placeholder 3">
            <a:extLst>
              <a:ext uri="{FF2B5EF4-FFF2-40B4-BE49-F238E27FC236}">
                <a16:creationId xmlns:a16="http://schemas.microsoft.com/office/drawing/2014/main" id="{CA9D2DD5-1EAD-5755-1A90-9B044152A11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048184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152399" y="-110590"/>
            <a:ext cx="9433168" cy="6968590"/>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915468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B483-798D-4505-9420-E8D309E345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1380AC-38B8-4770-A314-981714DD3A42}"/>
              </a:ext>
            </a:extLst>
          </p:cNvPr>
          <p:cNvSpPr>
            <a:spLocks noGrp="1"/>
          </p:cNvSpPr>
          <p:nvPr>
            <p:ph idx="1"/>
          </p:nvPr>
        </p:nvSpPr>
        <p:spPr/>
        <p:txBody>
          <a:bodyPr>
            <a:normAutofit fontScale="25000" lnSpcReduction="20000"/>
          </a:bodyPr>
          <a:lstStyle/>
          <a:p>
            <a:pPr marL="0" indent="0">
              <a:buNone/>
            </a:pPr>
            <a:endParaRPr lang="en-US" sz="3000" b="1" dirty="0"/>
          </a:p>
        </p:txBody>
      </p:sp>
      <p:sp>
        <p:nvSpPr>
          <p:cNvPr id="5" name="TextBox 4">
            <a:extLst>
              <a:ext uri="{FF2B5EF4-FFF2-40B4-BE49-F238E27FC236}">
                <a16:creationId xmlns:a16="http://schemas.microsoft.com/office/drawing/2014/main" id="{8EFF3CBE-3324-4E0B-8AA2-ABB137DE5E2E}"/>
              </a:ext>
            </a:extLst>
          </p:cNvPr>
          <p:cNvSpPr txBox="1"/>
          <p:nvPr/>
        </p:nvSpPr>
        <p:spPr>
          <a:xfrm>
            <a:off x="571500" y="1511370"/>
            <a:ext cx="8115300" cy="2554545"/>
          </a:xfrm>
          <a:prstGeom prst="rect">
            <a:avLst/>
          </a:prstGeom>
          <a:noFill/>
        </p:spPr>
        <p:txBody>
          <a:bodyPr wrap="square">
            <a:spAutoFit/>
          </a:bodyPr>
          <a:lstStyle/>
          <a:p>
            <a:pPr marL="0" indent="0">
              <a:buNone/>
            </a:pPr>
            <a:r>
              <a:rPr lang="en-US" sz="4000" b="1" dirty="0">
                <a:solidFill>
                  <a:schemeClr val="bg2"/>
                </a:solidFill>
              </a:rPr>
              <a:t>Without data, you’re just another person with an opinion.</a:t>
            </a:r>
          </a:p>
          <a:p>
            <a:pPr marL="0" indent="0">
              <a:buNone/>
            </a:pPr>
            <a:endParaRPr lang="en-US" sz="4400" b="1" dirty="0">
              <a:solidFill>
                <a:schemeClr val="bg2"/>
              </a:solidFill>
            </a:endParaRPr>
          </a:p>
          <a:p>
            <a:pPr marL="1371600" lvl="3" indent="0">
              <a:buNone/>
            </a:pPr>
            <a:r>
              <a:rPr lang="en-US" sz="3200" b="1" dirty="0">
                <a:solidFill>
                  <a:schemeClr val="bg2"/>
                </a:solidFill>
              </a:rPr>
              <a:t>			--W. Edwards Deming</a:t>
            </a:r>
          </a:p>
        </p:txBody>
      </p:sp>
    </p:spTree>
    <p:extLst>
      <p:ext uri="{BB962C8B-B14F-4D97-AF65-F5344CB8AC3E}">
        <p14:creationId xmlns:p14="http://schemas.microsoft.com/office/powerpoint/2010/main" val="3193769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16BF-7579-43D4-A022-D2EA1900C370}"/>
              </a:ext>
            </a:extLst>
          </p:cNvPr>
          <p:cNvSpPr>
            <a:spLocks noGrp="1"/>
          </p:cNvSpPr>
          <p:nvPr>
            <p:ph type="title"/>
          </p:nvPr>
        </p:nvSpPr>
        <p:spPr/>
        <p:txBody>
          <a:bodyPr/>
          <a:lstStyle/>
          <a:p>
            <a:pPr algn="l"/>
            <a:r>
              <a:rPr lang="en-US" dirty="0"/>
              <a:t>So what?</a:t>
            </a:r>
          </a:p>
        </p:txBody>
      </p:sp>
      <p:sp>
        <p:nvSpPr>
          <p:cNvPr id="3" name="Content Placeholder 2">
            <a:extLst>
              <a:ext uri="{FF2B5EF4-FFF2-40B4-BE49-F238E27FC236}">
                <a16:creationId xmlns:a16="http://schemas.microsoft.com/office/drawing/2014/main" id="{48FBBC39-03B9-4DE5-943C-9FC10447767F}"/>
              </a:ext>
            </a:extLst>
          </p:cNvPr>
          <p:cNvSpPr>
            <a:spLocks noGrp="1"/>
          </p:cNvSpPr>
          <p:nvPr>
            <p:ph idx="1"/>
          </p:nvPr>
        </p:nvSpPr>
        <p:spPr/>
        <p:txBody>
          <a:bodyPr/>
          <a:lstStyle/>
          <a:p>
            <a:pPr marL="0" indent="0">
              <a:buNone/>
            </a:pPr>
            <a:r>
              <a:rPr lang="en-US" sz="3300" b="1" dirty="0"/>
              <a:t>Chance favors the well-prepared mind.</a:t>
            </a:r>
          </a:p>
          <a:p>
            <a:pPr marL="0" indent="0">
              <a:buNone/>
            </a:pPr>
            <a:br>
              <a:rPr lang="en-US" sz="3300" b="1" dirty="0">
                <a:solidFill>
                  <a:srgbClr val="181818"/>
                </a:solidFill>
                <a:latin typeface="Merriweather" panose="00000500000000000000" pitchFamily="2" charset="0"/>
                <a:ea typeface="Times New Roman" panose="02020603050405020304" pitchFamily="18" charset="0"/>
                <a:cs typeface="Times New Roman" panose="02020603050405020304" pitchFamily="18" charset="0"/>
              </a:rPr>
            </a:br>
            <a:r>
              <a:rPr lang="en-US" sz="3000" b="1" dirty="0">
                <a:solidFill>
                  <a:srgbClr val="181818"/>
                </a:solidFill>
                <a:latin typeface="Merriweather" panose="00000500000000000000" pitchFamily="2"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latin typeface="Merriweather" panose="00000500000000000000" pitchFamily="2" charset="0"/>
                <a:ea typeface="Times New Roman" panose="02020603050405020304" pitchFamily="18" charset="0"/>
                <a:cs typeface="Merriweather" panose="00000500000000000000" pitchFamily="2" charset="0"/>
              </a:rPr>
              <a:t> </a:t>
            </a:r>
            <a:r>
              <a:rPr lang="en-US" sz="2400" b="1" dirty="0">
                <a:latin typeface="Lato" panose="020F0502020204030203" pitchFamily="34" charset="0"/>
                <a:ea typeface="Times New Roman" panose="02020603050405020304" pitchFamily="18" charset="0"/>
                <a:cs typeface="Times New Roman" panose="02020603050405020304" pitchFamily="18" charset="0"/>
              </a:rPr>
              <a:t>Louis Pasteur</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Text Placeholder 3">
            <a:extLst>
              <a:ext uri="{FF2B5EF4-FFF2-40B4-BE49-F238E27FC236}">
                <a16:creationId xmlns:a16="http://schemas.microsoft.com/office/drawing/2014/main" id="{F72F46BE-531B-41B8-BEA0-7E0F5093373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624081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E171-17E4-460A-94D0-1FE1415AA030}"/>
              </a:ext>
            </a:extLst>
          </p:cNvPr>
          <p:cNvSpPr>
            <a:spLocks noGrp="1"/>
          </p:cNvSpPr>
          <p:nvPr>
            <p:ph type="title"/>
          </p:nvPr>
        </p:nvSpPr>
        <p:spPr/>
        <p:txBody>
          <a:bodyPr/>
          <a:lstStyle/>
          <a:p>
            <a:r>
              <a:rPr lang="en-US" sz="4000" b="1" dirty="0"/>
              <a:t>Foundation</a:t>
            </a:r>
          </a:p>
        </p:txBody>
      </p:sp>
      <p:sp>
        <p:nvSpPr>
          <p:cNvPr id="3" name="Content Placeholder 2">
            <a:extLst>
              <a:ext uri="{FF2B5EF4-FFF2-40B4-BE49-F238E27FC236}">
                <a16:creationId xmlns:a16="http://schemas.microsoft.com/office/drawing/2014/main" id="{4AB2458B-491F-447F-8940-58CA33991EF1}"/>
              </a:ext>
            </a:extLst>
          </p:cNvPr>
          <p:cNvSpPr>
            <a:spLocks noGrp="1"/>
          </p:cNvSpPr>
          <p:nvPr>
            <p:ph idx="1"/>
          </p:nvPr>
        </p:nvSpPr>
        <p:spPr/>
        <p:txBody>
          <a:bodyPr>
            <a:normAutofit/>
          </a:bodyPr>
          <a:lstStyle/>
          <a:p>
            <a:pPr marL="0" indent="0" algn="ctr">
              <a:buNone/>
            </a:pPr>
            <a:r>
              <a:rPr lang="en-US" sz="2700" u="sng" dirty="0"/>
              <a:t>Big Data Project serves as a foundation</a:t>
            </a:r>
          </a:p>
          <a:p>
            <a:r>
              <a:rPr lang="en-US" sz="2700" dirty="0"/>
              <a:t>Informs strategic planning</a:t>
            </a:r>
          </a:p>
          <a:p>
            <a:r>
              <a:rPr lang="en-US" sz="2700" dirty="0"/>
              <a:t>Drives policy development</a:t>
            </a:r>
          </a:p>
          <a:p>
            <a:r>
              <a:rPr lang="en-US" sz="2700" dirty="0"/>
              <a:t>Engages stake holders—aging, public health</a:t>
            </a:r>
          </a:p>
          <a:p>
            <a:r>
              <a:rPr lang="en-US" sz="2700" dirty="0"/>
              <a:t>Other materials will fill gap between state data and human experience.</a:t>
            </a:r>
          </a:p>
        </p:txBody>
      </p:sp>
      <p:sp>
        <p:nvSpPr>
          <p:cNvPr id="4" name="Text Placeholder 3">
            <a:extLst>
              <a:ext uri="{FF2B5EF4-FFF2-40B4-BE49-F238E27FC236}">
                <a16:creationId xmlns:a16="http://schemas.microsoft.com/office/drawing/2014/main" id="{7A6908A1-EA7F-4B48-8AFF-60F6DCF053E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5048704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6905-18D4-AEFA-B371-3885288EDB30}"/>
              </a:ext>
            </a:extLst>
          </p:cNvPr>
          <p:cNvSpPr>
            <a:spLocks noGrp="1"/>
          </p:cNvSpPr>
          <p:nvPr>
            <p:ph type="title"/>
          </p:nvPr>
        </p:nvSpPr>
        <p:spPr/>
        <p:txBody>
          <a:bodyPr/>
          <a:lstStyle/>
          <a:p>
            <a:r>
              <a:rPr lang="en-US" dirty="0"/>
              <a:t>Action Steps</a:t>
            </a:r>
          </a:p>
        </p:txBody>
      </p:sp>
      <p:sp>
        <p:nvSpPr>
          <p:cNvPr id="3" name="Content Placeholder 2">
            <a:extLst>
              <a:ext uri="{FF2B5EF4-FFF2-40B4-BE49-F238E27FC236}">
                <a16:creationId xmlns:a16="http://schemas.microsoft.com/office/drawing/2014/main" id="{7217E6A4-A42E-1B87-5004-2FECC3CD9664}"/>
              </a:ext>
            </a:extLst>
          </p:cNvPr>
          <p:cNvSpPr>
            <a:spLocks noGrp="1"/>
          </p:cNvSpPr>
          <p:nvPr>
            <p:ph idx="1"/>
          </p:nvPr>
        </p:nvSpPr>
        <p:spPr/>
        <p:txBody>
          <a:bodyPr/>
          <a:lstStyle/>
          <a:p>
            <a:r>
              <a:rPr lang="en-US" dirty="0"/>
              <a:t>Compile stories of effectiveness of vision rehab</a:t>
            </a:r>
          </a:p>
          <a:p>
            <a:r>
              <a:rPr lang="en-US" dirty="0"/>
              <a:t>Develop strategic plan showing what can be done</a:t>
            </a:r>
          </a:p>
          <a:p>
            <a:r>
              <a:rPr lang="en-US" dirty="0"/>
              <a:t>Share with state Management and Budget</a:t>
            </a:r>
          </a:p>
          <a:p>
            <a:r>
              <a:rPr lang="en-US" dirty="0"/>
              <a:t>Share with Aging</a:t>
            </a:r>
          </a:p>
          <a:p>
            <a:r>
              <a:rPr lang="en-US" dirty="0"/>
              <a:t>Share with Public Health—using their data</a:t>
            </a:r>
          </a:p>
          <a:p>
            <a:r>
              <a:rPr lang="en-US" dirty="0"/>
              <a:t>Use Briefing for media </a:t>
            </a:r>
          </a:p>
          <a:p>
            <a:r>
              <a:rPr lang="en-US" dirty="0"/>
              <a:t>Use portions of Briefing for grant applications</a:t>
            </a:r>
          </a:p>
        </p:txBody>
      </p:sp>
      <p:sp>
        <p:nvSpPr>
          <p:cNvPr id="4" name="Text Placeholder 3">
            <a:extLst>
              <a:ext uri="{FF2B5EF4-FFF2-40B4-BE49-F238E27FC236}">
                <a16:creationId xmlns:a16="http://schemas.microsoft.com/office/drawing/2014/main" id="{9951A69C-DF76-104A-066E-E231E5033D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7263190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04C5-E308-4E9D-8D7B-30040E36194F}"/>
              </a:ext>
            </a:extLst>
          </p:cNvPr>
          <p:cNvSpPr>
            <a:spLocks noGrp="1"/>
          </p:cNvSpPr>
          <p:nvPr>
            <p:ph type="title"/>
          </p:nvPr>
        </p:nvSpPr>
        <p:spPr/>
        <p:txBody>
          <a:bodyPr/>
          <a:lstStyle/>
          <a:p>
            <a:r>
              <a:rPr lang="en-US" sz="3600" dirty="0"/>
              <a:t>Fill in the gap.</a:t>
            </a:r>
          </a:p>
        </p:txBody>
      </p:sp>
      <p:sp>
        <p:nvSpPr>
          <p:cNvPr id="3" name="Content Placeholder 2">
            <a:extLst>
              <a:ext uri="{FF2B5EF4-FFF2-40B4-BE49-F238E27FC236}">
                <a16:creationId xmlns:a16="http://schemas.microsoft.com/office/drawing/2014/main" id="{98FD6421-3F93-4D6F-9095-CC030CF29A69}"/>
              </a:ext>
            </a:extLst>
          </p:cNvPr>
          <p:cNvSpPr>
            <a:spLocks noGrp="1"/>
          </p:cNvSpPr>
          <p:nvPr>
            <p:ph idx="1"/>
          </p:nvPr>
        </p:nvSpPr>
        <p:spPr/>
        <p:txBody>
          <a:bodyPr/>
          <a:lstStyle/>
          <a:p>
            <a:endParaRPr lang="en-US" sz="3200" dirty="0"/>
          </a:p>
          <a:p>
            <a:pPr marL="0" indent="0">
              <a:buNone/>
            </a:pPr>
            <a:r>
              <a:rPr lang="en-US" sz="3200" b="1" dirty="0"/>
              <a:t>Numbers have an important story to tell.  They rely on you to give them a clear and convincing voice.</a:t>
            </a:r>
          </a:p>
          <a:p>
            <a:pPr marL="0" indent="0">
              <a:buNone/>
            </a:pPr>
            <a:r>
              <a:rPr lang="en-US" sz="3200" b="1" dirty="0"/>
              <a:t>				</a:t>
            </a:r>
            <a:r>
              <a:rPr lang="en-US" sz="2800" b="1" dirty="0"/>
              <a:t>--Stephen Few</a:t>
            </a:r>
          </a:p>
          <a:p>
            <a:endParaRPr lang="en-US" dirty="0"/>
          </a:p>
        </p:txBody>
      </p:sp>
      <p:sp>
        <p:nvSpPr>
          <p:cNvPr id="4" name="Text Placeholder 3">
            <a:extLst>
              <a:ext uri="{FF2B5EF4-FFF2-40B4-BE49-F238E27FC236}">
                <a16:creationId xmlns:a16="http://schemas.microsoft.com/office/drawing/2014/main" id="{85EDAA2D-23A2-4142-91FC-E96D71C43A3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7600786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67D5-E7CD-4E73-A02C-EBDB1A7D20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45578-35B3-4794-89DB-1D4C5C58883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Thank You!</a:t>
            </a:r>
          </a:p>
        </p:txBody>
      </p:sp>
      <p:sp>
        <p:nvSpPr>
          <p:cNvPr id="4" name="Text Placeholder 3">
            <a:extLst>
              <a:ext uri="{FF2B5EF4-FFF2-40B4-BE49-F238E27FC236}">
                <a16:creationId xmlns:a16="http://schemas.microsoft.com/office/drawing/2014/main" id="{6E11E985-B5F1-4C3A-9632-04637B1BF3C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5854799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67D5-E7CD-4E73-A02C-EBDB1A7D20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45578-35B3-4794-89DB-1D4C5C58883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Thank You Very Much!</a:t>
            </a:r>
          </a:p>
        </p:txBody>
      </p:sp>
      <p:sp>
        <p:nvSpPr>
          <p:cNvPr id="4" name="Text Placeholder 3">
            <a:extLst>
              <a:ext uri="{FF2B5EF4-FFF2-40B4-BE49-F238E27FC236}">
                <a16:creationId xmlns:a16="http://schemas.microsoft.com/office/drawing/2014/main" id="{6E11E985-B5F1-4C3A-9632-04637B1BF3C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9370815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CADA-6B75-DC28-55C1-B63396F41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5C5238-CC7E-BD91-2FE6-CFBCD947D054}"/>
              </a:ext>
            </a:extLst>
          </p:cNvPr>
          <p:cNvSpPr>
            <a:spLocks noGrp="1"/>
          </p:cNvSpPr>
          <p:nvPr>
            <p:ph idx="1"/>
          </p:nvPr>
        </p:nvSpPr>
        <p:spPr/>
        <p:txBody>
          <a:bodyPr/>
          <a:lstStyle/>
          <a:p>
            <a:endParaRPr lang="en-US" dirty="0"/>
          </a:p>
          <a:p>
            <a:r>
              <a:rPr lang="en-US" dirty="0"/>
              <a:t>Contact information:</a:t>
            </a:r>
          </a:p>
          <a:p>
            <a:endParaRPr lang="en-US" dirty="0"/>
          </a:p>
          <a:p>
            <a:pPr marL="0" indent="0">
              <a:buNone/>
            </a:pPr>
            <a:r>
              <a:rPr lang="en-US" dirty="0"/>
              <a:t>		John E. Crews, DPA</a:t>
            </a:r>
          </a:p>
          <a:p>
            <a:pPr marL="0" indent="0">
              <a:buNone/>
            </a:pPr>
            <a:r>
              <a:rPr lang="en-US" dirty="0"/>
              <a:t>		johncrews@bellsouth.net</a:t>
            </a:r>
          </a:p>
        </p:txBody>
      </p:sp>
      <p:sp>
        <p:nvSpPr>
          <p:cNvPr id="4" name="Text Placeholder 3">
            <a:extLst>
              <a:ext uri="{FF2B5EF4-FFF2-40B4-BE49-F238E27FC236}">
                <a16:creationId xmlns:a16="http://schemas.microsoft.com/office/drawing/2014/main" id="{49CBB708-69D9-1875-073F-FF36CD54487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1411758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A0757-FF4D-41CE-BC65-CDECD854A91C}"/>
              </a:ext>
            </a:extLst>
          </p:cNvPr>
          <p:cNvSpPr>
            <a:spLocks noGrp="1"/>
          </p:cNvSpPr>
          <p:nvPr>
            <p:ph idx="1"/>
          </p:nvPr>
        </p:nvSpPr>
        <p:spPr>
          <a:xfrm>
            <a:off x="457200" y="762000"/>
            <a:ext cx="8229600" cy="4191000"/>
          </a:xfrm>
        </p:spPr>
        <p:txBody>
          <a:bodyPr/>
          <a:lstStyle/>
          <a:p>
            <a:pPr marL="0" indent="0">
              <a:buNone/>
            </a:pPr>
            <a:r>
              <a:rPr lang="en-US" sz="3200" dirty="0"/>
              <a:t>“The inability to detect and monitor prevalence and trends in the impact of vision impairment and blindness across the United States makes it difficult to characterize the burden of poor eye health among population groups and geographic locations and to then recommend specific effective interventions.”</a:t>
            </a:r>
          </a:p>
          <a:p>
            <a:endParaRPr lang="en-US" sz="2800" dirty="0"/>
          </a:p>
          <a:p>
            <a:pPr marL="0" indent="0">
              <a:buNone/>
            </a:pPr>
            <a:r>
              <a:rPr lang="en-US" sz="2400" dirty="0"/>
              <a:t>--</a:t>
            </a:r>
            <a:r>
              <a:rPr lang="en-US" sz="2000" dirty="0"/>
              <a:t>National Academies of Science Engineering and Medicine, 2016</a:t>
            </a:r>
          </a:p>
          <a:p>
            <a:endParaRPr lang="en-US" sz="2400" dirty="0"/>
          </a:p>
        </p:txBody>
      </p:sp>
      <p:sp>
        <p:nvSpPr>
          <p:cNvPr id="4" name="Text Placeholder 3">
            <a:extLst>
              <a:ext uri="{FF2B5EF4-FFF2-40B4-BE49-F238E27FC236}">
                <a16:creationId xmlns:a16="http://schemas.microsoft.com/office/drawing/2014/main" id="{C915EB24-E317-4F52-8D41-3F1DEB5DF7B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3309883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a:t>
            </a:r>
          </a:p>
        </p:txBody>
      </p:sp>
      <p:sp>
        <p:nvSpPr>
          <p:cNvPr id="3" name="Content Placeholder 2"/>
          <p:cNvSpPr>
            <a:spLocks noGrp="1"/>
          </p:cNvSpPr>
          <p:nvPr>
            <p:ph idx="1"/>
          </p:nvPr>
        </p:nvSpPr>
        <p:spPr/>
        <p:txBody>
          <a:bodyPr>
            <a:normAutofit/>
          </a:bodyPr>
          <a:lstStyle/>
          <a:p>
            <a:pPr marL="0" indent="0" algn="ctr">
              <a:buNone/>
            </a:pPr>
            <a:r>
              <a:rPr lang="en-US" sz="2400" dirty="0"/>
              <a:t>The NASEM Report</a:t>
            </a:r>
          </a:p>
          <a:p>
            <a:pPr marL="0" indent="0" algn="ctr">
              <a:buNone/>
            </a:pPr>
            <a:r>
              <a:rPr lang="en-US" dirty="0"/>
              <a:t>Recommendation 3 </a:t>
            </a:r>
          </a:p>
          <a:p>
            <a:pPr lvl="1"/>
            <a:r>
              <a:rPr lang="en-US" sz="2400" dirty="0"/>
              <a:t>Identifying and validating surveillance and quality-of-care measures to characterize vision-related outcomes, resources, and capacities within different communities and populations</a:t>
            </a:r>
          </a:p>
          <a:p>
            <a:pPr lvl="1"/>
            <a:endParaRPr lang="en-US" sz="2400" dirty="0"/>
          </a:p>
          <a:p>
            <a:pPr lvl="1"/>
            <a:r>
              <a:rPr lang="en-US" sz="2400" dirty="0"/>
              <a:t>Analyzing, interpreting, and disseminating information to the public in a timely and transparent manner</a:t>
            </a:r>
          </a:p>
          <a:p>
            <a:pPr lvl="1"/>
            <a:endParaRPr lang="en-US" dirty="0"/>
          </a:p>
        </p:txBody>
      </p:sp>
      <p:sp>
        <p:nvSpPr>
          <p:cNvPr id="11" name="Text Placeholder 10">
            <a:extLst>
              <a:ext uri="{FF2B5EF4-FFF2-40B4-BE49-F238E27FC236}">
                <a16:creationId xmlns:a16="http://schemas.microsoft.com/office/drawing/2014/main" id="{4C3ADF58-4217-43E0-8F8C-F8D2728A01C4}"/>
              </a:ext>
            </a:extLst>
          </p:cNvPr>
          <p:cNvSpPr>
            <a:spLocks noGrp="1"/>
          </p:cNvSpPr>
          <p:nvPr>
            <p:ph type="body" sz="half" idx="2"/>
          </p:nvPr>
        </p:nvSpPr>
        <p:spPr/>
        <p:txBody>
          <a:bodyPr/>
          <a:lstStyle/>
          <a:p>
            <a:endParaRPr lang="en-US"/>
          </a:p>
        </p:txBody>
      </p:sp>
      <p:sp>
        <p:nvSpPr>
          <p:cNvPr id="12" name="Text Placeholder 11">
            <a:extLst>
              <a:ext uri="{FF2B5EF4-FFF2-40B4-BE49-F238E27FC236}">
                <a16:creationId xmlns:a16="http://schemas.microsoft.com/office/drawing/2014/main" id="{FD62AF87-F3E3-4322-BE99-F8E1F419973F}"/>
              </a:ext>
            </a:extLst>
          </p:cNvPr>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18037"/>
            <a:ext cx="3428999" cy="4604862"/>
          </a:xfrm>
          <a:prstGeom prst="rect">
            <a:avLst/>
          </a:prstGeom>
          <a:noFill/>
          <a:ln w="317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4970"/>
            <a:ext cx="3486149" cy="47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554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BAF2-FEA2-9AEA-1458-093C02F57037}"/>
              </a:ext>
            </a:extLst>
          </p:cNvPr>
          <p:cNvSpPr>
            <a:spLocks noGrp="1"/>
          </p:cNvSpPr>
          <p:nvPr>
            <p:ph type="title"/>
          </p:nvPr>
        </p:nvSpPr>
        <p:spPr/>
        <p:txBody>
          <a:bodyPr/>
          <a:lstStyle/>
          <a:p>
            <a:r>
              <a:rPr lang="en-US" dirty="0"/>
              <a:t>Data to Support Advocacy</a:t>
            </a:r>
          </a:p>
        </p:txBody>
      </p:sp>
      <p:sp>
        <p:nvSpPr>
          <p:cNvPr id="3" name="Content Placeholder 2">
            <a:extLst>
              <a:ext uri="{FF2B5EF4-FFF2-40B4-BE49-F238E27FC236}">
                <a16:creationId xmlns:a16="http://schemas.microsoft.com/office/drawing/2014/main" id="{C284F425-62AD-E96E-BF8C-1823FEDD7FEA}"/>
              </a:ext>
            </a:extLst>
          </p:cNvPr>
          <p:cNvSpPr>
            <a:spLocks noGrp="1"/>
          </p:cNvSpPr>
          <p:nvPr>
            <p:ph idx="1"/>
          </p:nvPr>
        </p:nvSpPr>
        <p:spPr/>
        <p:txBody>
          <a:bodyPr/>
          <a:lstStyle/>
          <a:p>
            <a:r>
              <a:rPr lang="en-US" dirty="0"/>
              <a:t>Successful advocacy activities tell a compelling story</a:t>
            </a:r>
          </a:p>
          <a:p>
            <a:r>
              <a:rPr lang="en-US" dirty="0"/>
              <a:t>Data regarding the </a:t>
            </a:r>
            <a:r>
              <a:rPr lang="en-US" u="sng" dirty="0"/>
              <a:t>prevalence</a:t>
            </a:r>
            <a:r>
              <a:rPr lang="en-US" dirty="0"/>
              <a:t> of blindness and low vision among older people is part of the story</a:t>
            </a:r>
          </a:p>
          <a:p>
            <a:r>
              <a:rPr lang="en-US" dirty="0"/>
              <a:t>Data regarding their </a:t>
            </a:r>
            <a:r>
              <a:rPr lang="en-US" u="sng" dirty="0"/>
              <a:t>circumstances</a:t>
            </a:r>
            <a:r>
              <a:rPr lang="en-US" dirty="0"/>
              <a:t> are another part of the story</a:t>
            </a:r>
          </a:p>
          <a:p>
            <a:r>
              <a:rPr lang="en-US" dirty="0"/>
              <a:t>Data that are rigorous, comprehensive, and gathered consistently across the nation provide credibility</a:t>
            </a:r>
          </a:p>
          <a:p>
            <a:r>
              <a:rPr lang="en-US" dirty="0"/>
              <a:t>Data provide evidence to support coalition agenda </a:t>
            </a:r>
          </a:p>
          <a:p>
            <a:r>
              <a:rPr lang="en-US" dirty="0"/>
              <a:t>Stories of the human experience of blindness and low vision </a:t>
            </a:r>
          </a:p>
        </p:txBody>
      </p:sp>
      <p:sp>
        <p:nvSpPr>
          <p:cNvPr id="4" name="Text Placeholder 3">
            <a:extLst>
              <a:ext uri="{FF2B5EF4-FFF2-40B4-BE49-F238E27FC236}">
                <a16:creationId xmlns:a16="http://schemas.microsoft.com/office/drawing/2014/main" id="{CF5674B6-44F0-8740-78ED-E7591429A94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048308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37D1-2569-448E-837F-80C2CCB93A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298D8D-7486-44F6-B0CA-05EA9BB3DB90}"/>
              </a:ext>
            </a:extLst>
          </p:cNvPr>
          <p:cNvSpPr>
            <a:spLocks noGrp="1"/>
          </p:cNvSpPr>
          <p:nvPr>
            <p:ph idx="1"/>
          </p:nvPr>
        </p:nvSpPr>
        <p:spPr/>
        <p:txBody>
          <a:bodyPr/>
          <a:lstStyle/>
          <a:p>
            <a:pPr marL="0" indent="0" algn="ctr">
              <a:buNone/>
            </a:pPr>
            <a:r>
              <a:rPr lang="en-US" sz="6000" dirty="0"/>
              <a:t>Who has the data </a:t>
            </a:r>
          </a:p>
          <a:p>
            <a:pPr marL="0" indent="0" algn="ctr">
              <a:buNone/>
            </a:pPr>
            <a:r>
              <a:rPr lang="en-US" sz="6000" dirty="0"/>
              <a:t>has the power.</a:t>
            </a:r>
          </a:p>
          <a:p>
            <a:pPr marL="2743200" lvl="6" indent="0" algn="ctr">
              <a:buNone/>
            </a:pPr>
            <a:r>
              <a:rPr lang="en-US" sz="2800" dirty="0"/>
              <a:t>--Tim O’Reilly</a:t>
            </a:r>
          </a:p>
          <a:p>
            <a:endParaRPr lang="en-US" dirty="0"/>
          </a:p>
        </p:txBody>
      </p:sp>
      <p:sp>
        <p:nvSpPr>
          <p:cNvPr id="4" name="Text Placeholder 3">
            <a:extLst>
              <a:ext uri="{FF2B5EF4-FFF2-40B4-BE49-F238E27FC236}">
                <a16:creationId xmlns:a16="http://schemas.microsoft.com/office/drawing/2014/main" id="{CCC93B7E-3885-497B-B470-FAA293841EC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82788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560E-7EAB-B961-E542-F8BA0416F507}"/>
              </a:ext>
            </a:extLst>
          </p:cNvPr>
          <p:cNvSpPr>
            <a:spLocks noGrp="1"/>
          </p:cNvSpPr>
          <p:nvPr>
            <p:ph type="title"/>
          </p:nvPr>
        </p:nvSpPr>
        <p:spPr/>
        <p:txBody>
          <a:bodyPr/>
          <a:lstStyle/>
          <a:p>
            <a:r>
              <a:rPr lang="en-US" sz="3600" dirty="0"/>
              <a:t>Details, Details</a:t>
            </a:r>
          </a:p>
        </p:txBody>
      </p:sp>
      <p:sp>
        <p:nvSpPr>
          <p:cNvPr id="3" name="Content Placeholder 2">
            <a:extLst>
              <a:ext uri="{FF2B5EF4-FFF2-40B4-BE49-F238E27FC236}">
                <a16:creationId xmlns:a16="http://schemas.microsoft.com/office/drawing/2014/main" id="{9F19CE9B-26CF-AE28-A0C9-A96DF191860E}"/>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1ECF5304-3654-B788-6C19-61E00A203E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33447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4D3A-0265-47D4-8E7A-C65745A113AC}"/>
              </a:ext>
            </a:extLst>
          </p:cNvPr>
          <p:cNvSpPr>
            <a:spLocks noGrp="1"/>
          </p:cNvSpPr>
          <p:nvPr>
            <p:ph type="title"/>
          </p:nvPr>
        </p:nvSpPr>
        <p:spPr/>
        <p:txBody>
          <a:bodyPr/>
          <a:lstStyle/>
          <a:p>
            <a:r>
              <a:rPr lang="en-US" sz="3600" b="1" dirty="0"/>
              <a:t>Aim of Big Data Project</a:t>
            </a:r>
            <a:endParaRPr lang="en-US" sz="3600" dirty="0"/>
          </a:p>
        </p:txBody>
      </p:sp>
      <p:sp>
        <p:nvSpPr>
          <p:cNvPr id="3" name="Content Placeholder 2">
            <a:extLst>
              <a:ext uri="{FF2B5EF4-FFF2-40B4-BE49-F238E27FC236}">
                <a16:creationId xmlns:a16="http://schemas.microsoft.com/office/drawing/2014/main" id="{80DC77AF-FBAD-428E-AADA-A7B2120A887B}"/>
              </a:ext>
            </a:extLst>
          </p:cNvPr>
          <p:cNvSpPr>
            <a:spLocks noGrp="1"/>
          </p:cNvSpPr>
          <p:nvPr>
            <p:ph idx="1"/>
          </p:nvPr>
        </p:nvSpPr>
        <p:spPr/>
        <p:txBody>
          <a:bodyPr/>
          <a:lstStyle/>
          <a:p>
            <a:pPr marL="0" indent="0">
              <a:buNone/>
            </a:pPr>
            <a:r>
              <a:rPr lang="en-US" sz="3200" dirty="0"/>
              <a:t>1.  Provide state level data on prevalence of blindness and low vision among people aged 65 years and over</a:t>
            </a:r>
          </a:p>
          <a:p>
            <a:pPr marL="0" indent="0">
              <a:buNone/>
            </a:pPr>
            <a:r>
              <a:rPr lang="en-US" sz="3200" dirty="0"/>
              <a:t>2.  Provide county level estimates of the prevalence of blindness and low vision  in each state</a:t>
            </a:r>
          </a:p>
          <a:p>
            <a:endParaRPr lang="en-US" dirty="0"/>
          </a:p>
        </p:txBody>
      </p:sp>
      <p:sp>
        <p:nvSpPr>
          <p:cNvPr id="4" name="Text Placeholder 3">
            <a:extLst>
              <a:ext uri="{FF2B5EF4-FFF2-40B4-BE49-F238E27FC236}">
                <a16:creationId xmlns:a16="http://schemas.microsoft.com/office/drawing/2014/main" id="{EAACF0FC-8D34-45F9-BF4B-9546166CB0A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844176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6617-B8C4-46B1-87CB-7BF921BB65A0}"/>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FFC000"/>
                </a:solidFill>
                <a:effectLst/>
                <a:uLnTx/>
                <a:uFillTx/>
                <a:latin typeface="Myriad Web Pro"/>
                <a:ea typeface="+mj-ea"/>
                <a:cs typeface="+mj-cs"/>
              </a:rPr>
              <a:t>Aim of Big Data Project</a:t>
            </a:r>
            <a:endParaRPr lang="en-US" dirty="0"/>
          </a:p>
        </p:txBody>
      </p:sp>
      <p:sp>
        <p:nvSpPr>
          <p:cNvPr id="3" name="Content Placeholder 2">
            <a:extLst>
              <a:ext uri="{FF2B5EF4-FFF2-40B4-BE49-F238E27FC236}">
                <a16:creationId xmlns:a16="http://schemas.microsoft.com/office/drawing/2014/main" id="{475AFFE8-1C28-46E5-94E0-508A30E97AE7}"/>
              </a:ext>
            </a:extLst>
          </p:cNvPr>
          <p:cNvSpPr>
            <a:spLocks noGrp="1"/>
          </p:cNvSpPr>
          <p:nvPr>
            <p:ph idx="1"/>
          </p:nvPr>
        </p:nvSpPr>
        <p:spPr/>
        <p:txBody>
          <a:bodyPr/>
          <a:lstStyle/>
          <a:p>
            <a:pPr marL="0" indent="0">
              <a:buNone/>
            </a:pPr>
            <a:r>
              <a:rPr lang="en-US" sz="2800" dirty="0"/>
              <a:t>Provide state level data on people with and without blindness and low vision on:</a:t>
            </a:r>
          </a:p>
          <a:p>
            <a:pPr marL="0" indent="0">
              <a:buNone/>
            </a:pPr>
            <a:r>
              <a:rPr lang="en-US" sz="2800" dirty="0"/>
              <a:t>3. Health</a:t>
            </a:r>
          </a:p>
          <a:p>
            <a:pPr marL="0" indent="0">
              <a:buNone/>
            </a:pPr>
            <a:r>
              <a:rPr lang="en-US" sz="2800" dirty="0"/>
              <a:t>4. Chronic Conditions</a:t>
            </a:r>
          </a:p>
          <a:p>
            <a:pPr marL="0" indent="0">
              <a:buNone/>
            </a:pPr>
            <a:r>
              <a:rPr lang="en-US" sz="2800" dirty="0"/>
              <a:t>5. Health Related Quality of Life</a:t>
            </a:r>
          </a:p>
          <a:p>
            <a:pPr marL="0" indent="0">
              <a:buNone/>
            </a:pPr>
            <a:r>
              <a:rPr lang="en-US" sz="2800" dirty="0"/>
              <a:t>6. Disability Measures</a:t>
            </a:r>
          </a:p>
          <a:p>
            <a:pPr marL="0" indent="0">
              <a:buNone/>
            </a:pPr>
            <a:r>
              <a:rPr lang="en-US" sz="2800" dirty="0"/>
              <a:t>7. Income and Poverty</a:t>
            </a:r>
          </a:p>
          <a:p>
            <a:pPr marL="0" indent="0">
              <a:buNone/>
            </a:pPr>
            <a:r>
              <a:rPr lang="en-US" sz="2800" dirty="0"/>
              <a:t>8. Education </a:t>
            </a:r>
          </a:p>
          <a:p>
            <a:endParaRPr lang="en-US" dirty="0"/>
          </a:p>
        </p:txBody>
      </p:sp>
      <p:sp>
        <p:nvSpPr>
          <p:cNvPr id="4" name="Text Placeholder 3">
            <a:extLst>
              <a:ext uri="{FF2B5EF4-FFF2-40B4-BE49-F238E27FC236}">
                <a16:creationId xmlns:a16="http://schemas.microsoft.com/office/drawing/2014/main" id="{6E39DC74-1F80-4581-811F-DD3CE471CB7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9343909"/>
      </p:ext>
    </p:extLst>
  </p:cSld>
  <p:clrMapOvr>
    <a:masterClrMapping/>
  </p:clrMapOvr>
  <p:transition>
    <p:fade/>
  </p:transition>
</p:sld>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DEP Slide Template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b="1" dirty="0" smtClean="0">
            <a:solidFill>
              <a:srgbClr val="005293"/>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1_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26655</TotalTime>
  <Words>1516</Words>
  <Application>Microsoft Office PowerPoint</Application>
  <PresentationFormat>On-screen Show (4:3)</PresentationFormat>
  <Paragraphs>189</Paragraphs>
  <Slides>49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Times New Roman</vt:lpstr>
      <vt:lpstr>Lato</vt:lpstr>
      <vt:lpstr>Merriweather</vt:lpstr>
      <vt:lpstr>Courier New</vt:lpstr>
      <vt:lpstr>Wingdings</vt:lpstr>
      <vt:lpstr>Arial</vt:lpstr>
      <vt:lpstr>Myriad Web Pro</vt:lpstr>
      <vt:lpstr>Calibri</vt:lpstr>
      <vt:lpstr>NCHHSTP_PPT_dark(</vt:lpstr>
      <vt:lpstr>Custom Design</vt:lpstr>
      <vt:lpstr>NDEP Slide Template 2012</vt:lpstr>
      <vt:lpstr>1_NCHHSTP_PPT_dark(</vt:lpstr>
      <vt:lpstr>BIG DATA PROJECT  VisionServe Alliance &amp; The Ohio State University</vt:lpstr>
      <vt:lpstr>What is the Big Data Project?</vt:lpstr>
      <vt:lpstr>Why the Big Data Project?</vt:lpstr>
      <vt:lpstr>PowerPoint Presentation</vt:lpstr>
      <vt:lpstr>Data to Support Advocacy</vt:lpstr>
      <vt:lpstr>PowerPoint Presentation</vt:lpstr>
      <vt:lpstr>Details, Details</vt:lpstr>
      <vt:lpstr>Aim of Big Data Project</vt:lpstr>
      <vt:lpstr>Aim of Big Data Project</vt:lpstr>
      <vt:lpstr>Big Data Briefing Organization</vt:lpstr>
      <vt:lpstr>Data Examined</vt:lpstr>
      <vt:lpstr>PowerPoint Presentation</vt:lpstr>
      <vt:lpstr>Completed Nine Reports </vt:lpstr>
      <vt:lpstr>Findings</vt:lpstr>
      <vt:lpstr>But we know. . .</vt:lpstr>
      <vt:lpstr>Blindness and Low Vision Vary by Race Ethnicity</vt:lpstr>
      <vt:lpstr>Is Blindness and Low Vision Evenly Distributed across the United States?</vt:lpstr>
      <vt:lpstr>Big Data Findings: Prevalence  State Level Variability</vt:lpstr>
      <vt:lpstr>Big Data Findings: Prevalence</vt:lpstr>
      <vt:lpstr>PowerPoint Presentation</vt:lpstr>
      <vt:lpstr>Is Blindness and Low Vision Evenly Distributed within States? </vt:lpstr>
      <vt:lpstr>County Level Variability </vt:lpstr>
      <vt:lpstr>County Level Variability </vt:lpstr>
      <vt:lpstr>PowerPoint Presentation</vt:lpstr>
      <vt:lpstr>Knowing Prevalence is Not Enough!</vt:lpstr>
      <vt:lpstr>Disparities</vt:lpstr>
      <vt:lpstr>PowerPoint Presentation</vt:lpstr>
      <vt:lpstr>PowerPoint Presentation</vt:lpstr>
      <vt:lpstr>PowerPoint Presentation</vt:lpstr>
      <vt:lpstr>PowerPoint Presentation</vt:lpstr>
      <vt:lpstr>PowerPoint Presentation</vt:lpstr>
      <vt:lpstr>Disparities in Health Related Quality of Life</vt:lpstr>
      <vt:lpstr>PowerPoint Presentation</vt:lpstr>
      <vt:lpstr>Disparities in Disability Measures</vt:lpstr>
      <vt:lpstr>PowerPoint Presentation</vt:lpstr>
      <vt:lpstr>PowerPoint Presentation</vt:lpstr>
      <vt:lpstr>PowerPoint Presentation</vt:lpstr>
      <vt:lpstr>BIG DATA Contributions</vt:lpstr>
      <vt:lpstr>BIG DATA Contributions</vt:lpstr>
      <vt:lpstr>PowerPoint Presentation</vt:lpstr>
      <vt:lpstr>So what?</vt:lpstr>
      <vt:lpstr>Foundation</vt:lpstr>
      <vt:lpstr>Action Steps</vt:lpstr>
      <vt:lpstr>Fill in the gap.</vt:lpstr>
      <vt:lpstr>PowerPoint Presentation</vt:lpstr>
      <vt:lpstr>PowerPoint Presentation</vt:lpstr>
      <vt:lpstr>PowerPoint Presentation</vt:lpstr>
      <vt:lpstr>PowerPoint Presentation</vt:lpstr>
      <vt:lpstr>Research</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John Crews</cp:lastModifiedBy>
  <cp:revision>250</cp:revision>
  <cp:lastPrinted>2022-07-16T15:50:34Z</cp:lastPrinted>
  <dcterms:created xsi:type="dcterms:W3CDTF">2010-03-31T15:10:11Z</dcterms:created>
  <dcterms:modified xsi:type="dcterms:W3CDTF">2022-07-19T16:27:01Z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